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5" r:id="rId1"/>
  </p:sldMasterIdLst>
  <p:notesMasterIdLst>
    <p:notesMasterId r:id="rId65"/>
  </p:notesMasterIdLst>
  <p:sldIdLst>
    <p:sldId id="256" r:id="rId2"/>
    <p:sldId id="257" r:id="rId3"/>
    <p:sldId id="258" r:id="rId4"/>
    <p:sldId id="259" r:id="rId5"/>
    <p:sldId id="335" r:id="rId6"/>
    <p:sldId id="309" r:id="rId7"/>
    <p:sldId id="310" r:id="rId8"/>
    <p:sldId id="311" r:id="rId9"/>
    <p:sldId id="279" r:id="rId10"/>
    <p:sldId id="314" r:id="rId11"/>
    <p:sldId id="315" r:id="rId12"/>
    <p:sldId id="332" r:id="rId13"/>
    <p:sldId id="318" r:id="rId14"/>
    <p:sldId id="320" r:id="rId15"/>
    <p:sldId id="324" r:id="rId16"/>
    <p:sldId id="325" r:id="rId17"/>
    <p:sldId id="326" r:id="rId18"/>
    <p:sldId id="327" r:id="rId19"/>
    <p:sldId id="328" r:id="rId20"/>
    <p:sldId id="358" r:id="rId21"/>
    <p:sldId id="340" r:id="rId22"/>
    <p:sldId id="341" r:id="rId23"/>
    <p:sldId id="342" r:id="rId24"/>
    <p:sldId id="343" r:id="rId25"/>
    <p:sldId id="344" r:id="rId26"/>
    <p:sldId id="359" r:id="rId27"/>
    <p:sldId id="260" r:id="rId28"/>
    <p:sldId id="351" r:id="rId29"/>
    <p:sldId id="261" r:id="rId30"/>
    <p:sldId id="350" r:id="rId31"/>
    <p:sldId id="355" r:id="rId32"/>
    <p:sldId id="356" r:id="rId33"/>
    <p:sldId id="357" r:id="rId34"/>
    <p:sldId id="262" r:id="rId35"/>
    <p:sldId id="263" r:id="rId36"/>
    <p:sldId id="264" r:id="rId37"/>
    <p:sldId id="265" r:id="rId38"/>
    <p:sldId id="266" r:id="rId39"/>
    <p:sldId id="280" r:id="rId40"/>
    <p:sldId id="352" r:id="rId41"/>
    <p:sldId id="361" r:id="rId42"/>
    <p:sldId id="334" r:id="rId43"/>
    <p:sldId id="336" r:id="rId44"/>
    <p:sldId id="337" r:id="rId45"/>
    <p:sldId id="338" r:id="rId46"/>
    <p:sldId id="339" r:id="rId47"/>
    <p:sldId id="362" r:id="rId48"/>
    <p:sldId id="363" r:id="rId49"/>
    <p:sldId id="364" r:id="rId50"/>
    <p:sldId id="365" r:id="rId51"/>
    <p:sldId id="366" r:id="rId52"/>
    <p:sldId id="367" r:id="rId53"/>
    <p:sldId id="368" r:id="rId54"/>
    <p:sldId id="345" r:id="rId55"/>
    <p:sldId id="347" r:id="rId56"/>
    <p:sldId id="348" r:id="rId57"/>
    <p:sldId id="349" r:id="rId58"/>
    <p:sldId id="369" r:id="rId59"/>
    <p:sldId id="370" r:id="rId60"/>
    <p:sldId id="371" r:id="rId61"/>
    <p:sldId id="353" r:id="rId62"/>
    <p:sldId id="372" r:id="rId63"/>
    <p:sldId id="354" r:id="rId6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34570" autoAdjust="0"/>
    <p:restoredTop sz="94351" autoAdjust="0"/>
  </p:normalViewPr>
  <p:slideViewPr>
    <p:cSldViewPr>
      <p:cViewPr varScale="1">
        <p:scale>
          <a:sx n="56" d="100"/>
          <a:sy n="56" d="100"/>
        </p:scale>
        <p:origin x="18" y="18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image1.jpe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jpeg>
</file>

<file path=ppt/media/image25.png>
</file>

<file path=ppt/media/image26.png>
</file>

<file path=ppt/media/image27.png>
</file>

<file path=ppt/media/image28.jpeg>
</file>

<file path=ppt/media/image3.pn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169ECE-3D5C-43E2-ADDC-FBA21FA1B2BE}" type="datetimeFigureOut">
              <a:rPr lang="en-US" smtClean="0"/>
              <a:t>9/20/2021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648A9F-7530-43D9-ACEB-FBFFF09E042B}" type="slidenum">
              <a:rPr lang="en-US" smtClean="0"/>
              <a:t>‹#›</a:t>
            </a:fld>
            <a:endParaRPr lang="en-US"/>
          </a:p>
        </p:txBody>
      </p:sp>
    </p:spTree>
    <p:extLst>
      <p:ext uri="{BB962C8B-B14F-4D97-AF65-F5344CB8AC3E}">
        <p14:creationId xmlns:p14="http://schemas.microsoft.com/office/powerpoint/2010/main" val="883975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5800" y="1346947"/>
            <a:ext cx="7772400" cy="80683"/>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5800" y="4282763"/>
            <a:ext cx="7772400" cy="80683"/>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85800" y="1484779"/>
            <a:ext cx="7772400" cy="2743200"/>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a:grpSpLocks noChangeAspect="1"/>
          </p:cNvGrpSpPr>
          <p:nvPr/>
        </p:nvGrpSpPr>
        <p:grpSpPr>
          <a:xfrm>
            <a:off x="7234780" y="4107023"/>
            <a:ext cx="914400" cy="914400"/>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788670" y="1432223"/>
            <a:ext cx="7593330" cy="3035808"/>
          </a:xfrm>
        </p:spPr>
        <p:txBody>
          <a:bodyPr anchor="ctr">
            <a:noAutofit/>
          </a:bodyPr>
          <a:lstStyle>
            <a:lvl1pPr algn="l">
              <a:lnSpc>
                <a:spcPct val="80000"/>
              </a:lnSpc>
              <a:defRPr sz="6400" b="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802386" y="4389120"/>
            <a:ext cx="5918454" cy="1069848"/>
          </a:xfrm>
        </p:spPr>
        <p:txBody>
          <a:bodyPr>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9/20/2021</a:t>
            </a:fld>
            <a:endParaRPr lang="en-US"/>
          </a:p>
        </p:txBody>
      </p:sp>
      <p:sp>
        <p:nvSpPr>
          <p:cNvPr id="5" name="Footer Placeholder 4"/>
          <p:cNvSpPr>
            <a:spLocks noGrp="1"/>
          </p:cNvSpPr>
          <p:nvPr>
            <p:ph type="ftr" sz="quarter" idx="11"/>
          </p:nvPr>
        </p:nvSpPr>
        <p:spPr>
          <a:xfrm>
            <a:off x="812805" y="6272785"/>
            <a:ext cx="4745736" cy="365125"/>
          </a:xfrm>
        </p:spPr>
        <p:txBody>
          <a:bodyPr/>
          <a:lstStyle/>
          <a:p>
            <a:endParaRPr lang="en-US"/>
          </a:p>
        </p:txBody>
      </p:sp>
      <p:sp>
        <p:nvSpPr>
          <p:cNvPr id="6" name="Slide Number Placeholder 5"/>
          <p:cNvSpPr>
            <a:spLocks noGrp="1"/>
          </p:cNvSpPr>
          <p:nvPr>
            <p:ph type="sldNum" sz="quarter" idx="12"/>
          </p:nvPr>
        </p:nvSpPr>
        <p:spPr>
          <a:xfrm>
            <a:off x="7244280" y="4227195"/>
            <a:ext cx="895401" cy="640080"/>
          </a:xfrm>
        </p:spPr>
        <p:txBody>
          <a:bodyPr/>
          <a:lstStyle>
            <a:lvl1pPr>
              <a:defRPr sz="2800" b="1"/>
            </a:lvl1pPr>
          </a:lstStyle>
          <a:p>
            <a:fld id="{75ECBC2B-047C-4DA3-A87D-9C137F3EDB9B}" type="slidenum">
              <a:rPr lang="en-US" smtClean="0"/>
              <a:t>‹#›</a:t>
            </a:fld>
            <a:endParaRPr lang="en-US"/>
          </a:p>
        </p:txBody>
      </p:sp>
    </p:spTree>
    <p:extLst>
      <p:ext uri="{BB962C8B-B14F-4D97-AF65-F5344CB8AC3E}">
        <p14:creationId xmlns:p14="http://schemas.microsoft.com/office/powerpoint/2010/main" val="232658788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B03EA0-2F37-4F62-93D1-61BCD1BEDED7}" type="datetimeFigureOut">
              <a:rPr lang="en-US" smtClean="0"/>
              <a:t>9/20/2021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894261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533400"/>
            <a:ext cx="1914525" cy="5638800"/>
          </a:xfrm>
        </p:spPr>
        <p:txBody>
          <a:bodyPr vert="eaVert"/>
          <a:lstStyle>
            <a:lvl1pPr>
              <a:defRPr b="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0100" y="533400"/>
            <a:ext cx="5629275"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B03EA0-2F37-4F62-93D1-61BCD1BEDED7}" type="datetimeFigureOut">
              <a:rPr lang="en-US" smtClean="0"/>
              <a:t>9/20/2021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439850563"/>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7924800" cy="1143000"/>
          </a:xfrm>
        </p:spPr>
        <p:txBody>
          <a:body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9/20/2021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
        <p:nvSpPr>
          <p:cNvPr id="8" name="Content Placeholder 7"/>
          <p:cNvSpPr>
            <a:spLocks noGrp="1"/>
          </p:cNvSpPr>
          <p:nvPr>
            <p:ph sz="quarter" idx="13"/>
          </p:nvPr>
        </p:nvSpPr>
        <p:spPr>
          <a:xfrm>
            <a:off x="609600" y="1600200"/>
            <a:ext cx="79248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53340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B03EA0-2F37-4F62-93D1-61BCD1BEDED7}" type="datetimeFigureOut">
              <a:rPr lang="en-US" smtClean="0"/>
              <a:t>9/20/2021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9923499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9144000" cy="1940010"/>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5346" y="1225296"/>
            <a:ext cx="6960870" cy="3520440"/>
          </a:xfrm>
        </p:spPr>
        <p:txBody>
          <a:bodyPr anchor="ctr">
            <a:normAutofit/>
          </a:bodyPr>
          <a:lstStyle>
            <a:lvl1pPr>
              <a:lnSpc>
                <a:spcPct val="80000"/>
              </a:lnSpc>
              <a:defRPr sz="6400" b="0"/>
            </a:lvl1pPr>
          </a:lstStyle>
          <a:p>
            <a:r>
              <a:rPr lang="en-US"/>
              <a:t>Click to edit Master title style</a:t>
            </a:r>
            <a:endParaRPr lang="en-US" dirty="0"/>
          </a:p>
        </p:txBody>
      </p:sp>
      <p:sp>
        <p:nvSpPr>
          <p:cNvPr id="3" name="Text Placeholder 2"/>
          <p:cNvSpPr>
            <a:spLocks noGrp="1"/>
          </p:cNvSpPr>
          <p:nvPr>
            <p:ph type="body" idx="1"/>
          </p:nvPr>
        </p:nvSpPr>
        <p:spPr>
          <a:xfrm>
            <a:off x="1624330" y="5020056"/>
            <a:ext cx="6789420" cy="1066800"/>
          </a:xfrm>
        </p:spPr>
        <p:txBody>
          <a:bodyPr anchor="t">
            <a:normAutofit/>
          </a:bodyPr>
          <a:lstStyle>
            <a:lvl1pPr marL="0" indent="0">
              <a:buNone/>
              <a:defRPr sz="1800" b="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445251" y="6272785"/>
            <a:ext cx="1983232" cy="365125"/>
          </a:xfrm>
        </p:spPr>
        <p:txBody>
          <a:bodyPr/>
          <a:lstStyle>
            <a:lvl1pPr>
              <a:defRPr>
                <a:solidFill>
                  <a:schemeClr val="accent1">
                    <a:lumMod val="50000"/>
                  </a:schemeClr>
                </a:solidFill>
              </a:defRPr>
            </a:lvl1pPr>
          </a:lstStyle>
          <a:p>
            <a:fld id="{6CB03EA0-2F37-4F62-93D1-61BCD1BEDED7}" type="datetimeFigureOut">
              <a:rPr lang="en-US" smtClean="0"/>
              <a:t>9/20/2021</a:t>
            </a:fld>
            <a:endParaRPr lang="en-US"/>
          </a:p>
        </p:txBody>
      </p:sp>
      <p:sp>
        <p:nvSpPr>
          <p:cNvPr id="5" name="Footer Placeholder 4"/>
          <p:cNvSpPr>
            <a:spLocks noGrp="1"/>
          </p:cNvSpPr>
          <p:nvPr>
            <p:ph type="ftr" sz="quarter" idx="11"/>
          </p:nvPr>
        </p:nvSpPr>
        <p:spPr>
          <a:xfrm>
            <a:off x="1636099" y="6272784"/>
            <a:ext cx="4745736" cy="365125"/>
          </a:xfrm>
        </p:spPr>
        <p:txBody>
          <a:bodyPr/>
          <a:lstStyle>
            <a:lvl1pPr>
              <a:defRPr>
                <a:solidFill>
                  <a:schemeClr val="accent1">
                    <a:lumMod val="50000"/>
                  </a:schemeClr>
                </a:solidFill>
              </a:defRPr>
            </a:lvl1pPr>
          </a:lstStyle>
          <a:p>
            <a:endParaRPr lang="en-US"/>
          </a:p>
        </p:txBody>
      </p:sp>
      <p:grpSp>
        <p:nvGrpSpPr>
          <p:cNvPr id="8" name="Group 7"/>
          <p:cNvGrpSpPr>
            <a:grpSpLocks noChangeAspect="1"/>
          </p:cNvGrpSpPr>
          <p:nvPr/>
        </p:nvGrpSpPr>
        <p:grpSpPr>
          <a:xfrm>
            <a:off x="633862" y="2430623"/>
            <a:ext cx="914400" cy="914400"/>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645450" y="2508607"/>
            <a:ext cx="891224" cy="720332"/>
          </a:xfrm>
        </p:spPr>
        <p:txBody>
          <a:bodyPr/>
          <a:lstStyle>
            <a:lvl1pPr>
              <a:defRPr sz="2800"/>
            </a:lvl1pPr>
          </a:lstStyle>
          <a:p>
            <a:fld id="{75ECBC2B-047C-4DA3-A87D-9C137F3EDB9B}" type="slidenum">
              <a:rPr lang="en-US" smtClean="0"/>
              <a:t>‹#›</a:t>
            </a:fld>
            <a:endParaRPr lang="en-US"/>
          </a:p>
        </p:txBody>
      </p:sp>
    </p:spTree>
    <p:extLst>
      <p:ext uri="{BB962C8B-B14F-4D97-AF65-F5344CB8AC3E}">
        <p14:creationId xmlns:p14="http://schemas.microsoft.com/office/powerpoint/2010/main" val="2221847295"/>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60"/>
            <a:ext cx="365760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92218" y="2194560"/>
            <a:ext cx="365760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CB03EA0-2F37-4F62-93D1-61BCD1BEDED7}" type="datetimeFigureOut">
              <a:rPr lang="en-US" smtClean="0"/>
              <a:t>9/20/2021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154267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85800" y="2048256"/>
            <a:ext cx="365760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2743200"/>
            <a:ext cx="365760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20793" y="2048256"/>
            <a:ext cx="365760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820793" y="2743200"/>
            <a:ext cx="365760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B03EA0-2F37-4F62-93D1-61BCD1BEDED7}" type="datetimeFigureOut">
              <a:rPr lang="en-US" smtClean="0"/>
              <a:t>9/20/2021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1760467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accent1">
                    <a:lumMod val="50000"/>
                  </a:schemeClr>
                </a:solidFill>
              </a:defRPr>
            </a:lvl1pPr>
          </a:lstStyle>
          <a:p>
            <a:fld id="{6CB03EA0-2F37-4F62-93D1-61BCD1BEDED7}" type="datetimeFigureOut">
              <a:rPr lang="en-US" smtClean="0"/>
              <a:t>9/20/2021</a:t>
            </a:fld>
            <a:endParaRPr lang="en-US"/>
          </a:p>
        </p:txBody>
      </p:sp>
      <p:sp>
        <p:nvSpPr>
          <p:cNvPr id="4" name="Footer Placeholder 3"/>
          <p:cNvSpPr>
            <a:spLocks noGrp="1"/>
          </p:cNvSpPr>
          <p:nvPr>
            <p:ph type="ftr" sz="quarter" idx="11"/>
          </p:nvPr>
        </p:nvSpPr>
        <p:spPr/>
        <p:txBody>
          <a:bodyPr/>
          <a:lstStyle>
            <a:lvl1pPr>
              <a:defRPr>
                <a:solidFill>
                  <a:schemeClr val="accent1">
                    <a:lumMod val="50000"/>
                  </a:schemeClr>
                </a:solidFill>
              </a:defRPr>
            </a:lvl1pPr>
          </a:lstStyle>
          <a:p>
            <a:endParaRPr lang="en-US"/>
          </a:p>
        </p:txBody>
      </p:sp>
      <p:sp>
        <p:nvSpPr>
          <p:cNvPr id="5" name="Slide Number Placeholder 4"/>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979594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B03EA0-2F37-4F62-93D1-61BCD1BEDED7}" type="datetimeFigureOut">
              <a:rPr lang="en-US" smtClean="0"/>
              <a:t>9/20/2021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53265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6227806" y="1"/>
            <a:ext cx="2916194"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12230" y="685800"/>
            <a:ext cx="2400300" cy="1737360"/>
          </a:xfrm>
        </p:spPr>
        <p:txBody>
          <a:bodyPr anchor="b">
            <a:normAutofit/>
          </a:bodyPr>
          <a:lstStyle>
            <a:lvl1pPr>
              <a:defRPr sz="2800" b="0"/>
            </a:lvl1pPr>
          </a:lstStyle>
          <a:p>
            <a:r>
              <a:rPr lang="en-US"/>
              <a:t>Click to edit Master title style</a:t>
            </a:r>
            <a:endParaRPr lang="en-US" dirty="0"/>
          </a:p>
        </p:txBody>
      </p:sp>
      <p:sp>
        <p:nvSpPr>
          <p:cNvPr id="3" name="Content Placeholder 2"/>
          <p:cNvSpPr>
            <a:spLocks noGrp="1"/>
          </p:cNvSpPr>
          <p:nvPr>
            <p:ph idx="1"/>
          </p:nvPr>
        </p:nvSpPr>
        <p:spPr>
          <a:xfrm>
            <a:off x="628650" y="685800"/>
            <a:ext cx="5033772"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12230" y="2423160"/>
            <a:ext cx="2400300" cy="3291840"/>
          </a:xfrm>
        </p:spPr>
        <p:txBody>
          <a:bodyPr>
            <a:normAutofit/>
          </a:bodyPr>
          <a:lstStyle>
            <a:lvl1pPr marL="0" indent="0">
              <a:lnSpc>
                <a:spcPct val="100000"/>
              </a:lnSpc>
              <a:spcBef>
                <a:spcPts val="1000"/>
              </a:spcBef>
              <a:buNone/>
              <a:defRPr sz="135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grpSp>
        <p:nvGrpSpPr>
          <p:cNvPr id="12" name="Group 11"/>
          <p:cNvGrpSpPr/>
          <p:nvPr/>
        </p:nvGrpSpPr>
        <p:grpSpPr>
          <a:xfrm>
            <a:off x="8522664" y="6255258"/>
            <a:ext cx="393192" cy="393192"/>
            <a:chOff x="8532189" y="5068824"/>
            <a:chExt cx="393192" cy="393192"/>
          </a:xfrm>
        </p:grpSpPr>
        <p:sp>
          <p:nvSpPr>
            <p:cNvPr id="13" name="Oval 12"/>
            <p:cNvSpPr>
              <a:spLocks noChangeAspect="1"/>
            </p:cNvSpPr>
            <p:nvPr/>
          </p:nvSpPr>
          <p:spPr>
            <a:xfrm>
              <a:off x="8532189" y="5068824"/>
              <a:ext cx="393192" cy="39319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4" name="Oval 13"/>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9" name="Date Placeholder 8"/>
          <p:cNvSpPr>
            <a:spLocks noGrp="1"/>
          </p:cNvSpPr>
          <p:nvPr>
            <p:ph type="dt" sz="half" idx="10"/>
          </p:nvPr>
        </p:nvSpPr>
        <p:spPr/>
        <p:txBody>
          <a:bodyPr/>
          <a:lstStyle/>
          <a:p>
            <a:fld id="{6CB03EA0-2F37-4F62-93D1-61BCD1BEDED7}" type="datetimeFigureOut">
              <a:rPr lang="en-US" smtClean="0"/>
              <a:t>9/20/2021</a:t>
            </a:fld>
            <a:endParaRPr lang="en-US"/>
          </a:p>
        </p:txBody>
      </p:sp>
      <p:sp>
        <p:nvSpPr>
          <p:cNvPr id="10" name="Footer Placeholder 9"/>
          <p:cNvSpPr>
            <a:spLocks noGrp="1"/>
          </p:cNvSpPr>
          <p:nvPr>
            <p:ph type="ftr" sz="quarter" idx="11"/>
          </p:nvPr>
        </p:nvSpPr>
        <p:spPr/>
        <p:txBody>
          <a:bodyPr/>
          <a:lstStyle/>
          <a:p>
            <a:endParaRPr lang="en-US"/>
          </a:p>
        </p:txBody>
      </p:sp>
      <p:sp>
        <p:nvSpPr>
          <p:cNvPr id="11" name="Slide Number Placeholder 10"/>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488466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6227806" y="1"/>
            <a:ext cx="2916194"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12230" y="685800"/>
            <a:ext cx="2400300" cy="1737360"/>
          </a:xfrm>
        </p:spPr>
        <p:txBody>
          <a:bodyPr anchor="b">
            <a:normAutofit/>
          </a:bodyPr>
          <a:lstStyle>
            <a:lvl1pPr>
              <a:defRPr sz="2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6227805"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412230" y="2423160"/>
            <a:ext cx="2400300" cy="3291840"/>
          </a:xfrm>
        </p:spPr>
        <p:txBody>
          <a:bodyPr>
            <a:normAutofit/>
          </a:bodyPr>
          <a:lstStyle>
            <a:lvl1pPr marL="0" indent="0">
              <a:lnSpc>
                <a:spcPct val="100000"/>
              </a:lnSpc>
              <a:spcBef>
                <a:spcPts val="1000"/>
              </a:spcBef>
              <a:buNone/>
              <a:defRPr sz="135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grpSp>
        <p:nvGrpSpPr>
          <p:cNvPr id="12" name="Group 11"/>
          <p:cNvGrpSpPr/>
          <p:nvPr/>
        </p:nvGrpSpPr>
        <p:grpSpPr>
          <a:xfrm>
            <a:off x="8522664" y="6255258"/>
            <a:ext cx="393192" cy="393192"/>
            <a:chOff x="8532189" y="5068824"/>
            <a:chExt cx="393192" cy="393192"/>
          </a:xfrm>
        </p:grpSpPr>
        <p:sp>
          <p:nvSpPr>
            <p:cNvPr id="13" name="Oval 12"/>
            <p:cNvSpPr>
              <a:spLocks noChangeAspect="1"/>
            </p:cNvSpPr>
            <p:nvPr/>
          </p:nvSpPr>
          <p:spPr>
            <a:xfrm>
              <a:off x="8532189" y="5068824"/>
              <a:ext cx="393192" cy="39319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4" name="Oval 13"/>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8" name="Date Placeholder 7"/>
          <p:cNvSpPr>
            <a:spLocks noGrp="1"/>
          </p:cNvSpPr>
          <p:nvPr>
            <p:ph type="dt" sz="half" idx="10"/>
          </p:nvPr>
        </p:nvSpPr>
        <p:spPr/>
        <p:txBody>
          <a:bodyPr/>
          <a:lstStyle/>
          <a:p>
            <a:fld id="{6CB03EA0-2F37-4F62-93D1-61BCD1BEDED7}" type="datetimeFigureOut">
              <a:rPr lang="en-US" smtClean="0"/>
              <a:t>9/20/2021</a:t>
            </a:fld>
            <a:endParaRPr lang="en-US"/>
          </a:p>
        </p:txBody>
      </p:sp>
      <p:sp>
        <p:nvSpPr>
          <p:cNvPr id="10" name="Slide Number Placeholder 9"/>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304342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2" name="Group 11"/>
          <p:cNvGrpSpPr/>
          <p:nvPr/>
        </p:nvGrpSpPr>
        <p:grpSpPr>
          <a:xfrm>
            <a:off x="8522664" y="6255258"/>
            <a:ext cx="393192" cy="393192"/>
            <a:chOff x="8532189" y="5068824"/>
            <a:chExt cx="393192" cy="393192"/>
          </a:xfrm>
        </p:grpSpPr>
        <p:sp>
          <p:nvSpPr>
            <p:cNvPr id="8" name="Oval 7"/>
            <p:cNvSpPr>
              <a:spLocks noChangeAspect="1"/>
            </p:cNvSpPr>
            <p:nvPr/>
          </p:nvSpPr>
          <p:spPr>
            <a:xfrm>
              <a:off x="8532189" y="5068824"/>
              <a:ext cx="393192" cy="393192"/>
            </a:xfrm>
            <a:prstGeom prst="ellipse">
              <a:avLst/>
            </a:prstGeom>
            <a:blipFill dpi="0" rotWithShape="1">
              <a:blip r:embed="rId14">
                <a:duotone>
                  <a:schemeClr val="accent1">
                    <a:shade val="45000"/>
                    <a:satMod val="135000"/>
                  </a:schemeClr>
                  <a:prstClr val="white"/>
                </a:duotone>
                <a:extLst>
                  <a:ext uri="{BEBA8EAE-BF5A-486C-A8C5-ECC9F3942E4B}">
                    <a14:imgProps xmlns:a14="http://schemas.microsoft.com/office/drawing/2010/main">
                      <a14:imgLayer r:embed="rId1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2" name="Title Placeholder 1"/>
          <p:cNvSpPr>
            <a:spLocks noGrp="1"/>
          </p:cNvSpPr>
          <p:nvPr>
            <p:ph type="title"/>
          </p:nvPr>
        </p:nvSpPr>
        <p:spPr>
          <a:xfrm>
            <a:off x="685800" y="484632"/>
            <a:ext cx="7772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21408"/>
            <a:ext cx="7772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92368" y="6272785"/>
            <a:ext cx="2455164" cy="365125"/>
          </a:xfrm>
          <a:prstGeom prst="rect">
            <a:avLst/>
          </a:prstGeom>
        </p:spPr>
        <p:txBody>
          <a:bodyPr vert="horz" lIns="91440" tIns="45720" rIns="91440" bIns="45720" rtlCol="0" anchor="ctr"/>
          <a:lstStyle>
            <a:lvl1pPr algn="r">
              <a:defRPr sz="1000">
                <a:solidFill>
                  <a:schemeClr val="accent1">
                    <a:lumMod val="50000"/>
                  </a:schemeClr>
                </a:solidFill>
              </a:defRPr>
            </a:lvl1pPr>
          </a:lstStyle>
          <a:p>
            <a:fld id="{6CB03EA0-2F37-4F62-93D1-61BCD1BEDED7}" type="datetimeFigureOut">
              <a:rPr lang="en-US" smtClean="0"/>
              <a:t>9/20/2021</a:t>
            </a:fld>
            <a:endParaRPr lang="en-US"/>
          </a:p>
        </p:txBody>
      </p:sp>
      <p:sp>
        <p:nvSpPr>
          <p:cNvPr id="5" name="Footer Placeholder 4"/>
          <p:cNvSpPr>
            <a:spLocks noGrp="1"/>
          </p:cNvSpPr>
          <p:nvPr>
            <p:ph type="ftr" sz="quarter" idx="3"/>
          </p:nvPr>
        </p:nvSpPr>
        <p:spPr>
          <a:xfrm>
            <a:off x="685800" y="6272785"/>
            <a:ext cx="4745736" cy="365125"/>
          </a:xfrm>
          <a:prstGeom prst="rect">
            <a:avLst/>
          </a:prstGeom>
        </p:spPr>
        <p:txBody>
          <a:bodyPr vert="horz" lIns="91440" tIns="45720" rIns="91440" bIns="45720" rtlCol="0" anchor="ctr"/>
          <a:lstStyle>
            <a:lvl1pPr algn="l">
              <a:defRPr sz="100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8483346" y="6272785"/>
            <a:ext cx="480060" cy="365125"/>
          </a:xfrm>
          <a:prstGeom prst="rect">
            <a:avLst/>
          </a:prstGeom>
        </p:spPr>
        <p:txBody>
          <a:bodyPr vert="horz" lIns="91440" tIns="45720" rIns="91440" bIns="45720" rtlCol="0" anchor="ctr"/>
          <a:lstStyle>
            <a:lvl1pPr algn="ctr">
              <a:defRPr sz="1100" b="1" spc="-70" baseline="0">
                <a:solidFill>
                  <a:srgbClr val="FFFFFF"/>
                </a:solidFill>
                <a:latin typeface="+mn-lt"/>
              </a:defRPr>
            </a:lvl1pPr>
          </a:lstStyle>
          <a:p>
            <a:fld id="{75ECBC2B-047C-4DA3-A87D-9C137F3EDB9B}" type="slidenum">
              <a:rPr lang="en-US" smtClean="0"/>
              <a:t>‹#›</a:t>
            </a:fld>
            <a:endParaRPr lang="en-US"/>
          </a:p>
        </p:txBody>
      </p:sp>
    </p:spTree>
    <p:extLst>
      <p:ext uri="{BB962C8B-B14F-4D97-AF65-F5344CB8AC3E}">
        <p14:creationId xmlns:p14="http://schemas.microsoft.com/office/powerpoint/2010/main" val="273478722"/>
      </p:ext>
    </p:extLst>
  </p:cSld>
  <p:clrMap bg1="lt1" tx1="dk1" bg2="lt2" tx2="dk2" accent1="accent1" accent2="accent2" accent3="accent3" accent4="accent4" accent5="accent5" accent6="accent6" hlink="hlink" folHlink="folHlink"/>
  <p:sldLayoutIdLst>
    <p:sldLayoutId id="2147483906" r:id="rId1"/>
    <p:sldLayoutId id="2147483907" r:id="rId2"/>
    <p:sldLayoutId id="2147483908" r:id="rId3"/>
    <p:sldLayoutId id="2147483909" r:id="rId4"/>
    <p:sldLayoutId id="2147483910" r:id="rId5"/>
    <p:sldLayoutId id="2147483911" r:id="rId6"/>
    <p:sldLayoutId id="2147483912" r:id="rId7"/>
    <p:sldLayoutId id="2147483913" r:id="rId8"/>
    <p:sldLayoutId id="2147483914" r:id="rId9"/>
    <p:sldLayoutId id="2147483915" r:id="rId10"/>
    <p:sldLayoutId id="2147483916" r:id="rId11"/>
    <p:sldLayoutId id="2147483917" r:id="rId12"/>
  </p:sldLayoutIdLst>
  <p:txStyles>
    <p:titleStyle>
      <a:lvl1pPr algn="l" defTabSz="914400" rtl="0" eaLnBrk="1" latinLnBrk="0" hangingPunct="1">
        <a:lnSpc>
          <a:spcPct val="90000"/>
        </a:lnSpc>
        <a:spcBef>
          <a:spcPct val="0"/>
        </a:spcBef>
        <a:buNone/>
        <a:defRPr sz="4200" b="0" kern="1200" cap="all" baseline="0">
          <a:blipFill>
            <a:blip r:embed="rId16">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Network_switch" TargetMode="External"/><Relationship Id="rId2" Type="http://schemas.openxmlformats.org/officeDocument/2006/relationships/image" Target="../media/image11.jpg"/><Relationship Id="rId1" Type="http://schemas.openxmlformats.org/officeDocument/2006/relationships/slideLayout" Target="../slideLayouts/slideLayout12.xml"/><Relationship Id="rId6" Type="http://schemas.openxmlformats.org/officeDocument/2006/relationships/hyperlink" Target="https://en.wikipedia.org/wiki/Linksys" TargetMode="External"/><Relationship Id="rId5" Type="http://schemas.openxmlformats.org/officeDocument/2006/relationships/image" Target="../media/image12.jpg"/><Relationship Id="rId4" Type="http://schemas.openxmlformats.org/officeDocument/2006/relationships/hyperlink" Target="https://creativecommons.org/licenses/by-sa/3.0/"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www.thaigoodview.com/node/161284" TargetMode="External"/><Relationship Id="rId7" Type="http://schemas.openxmlformats.org/officeDocument/2006/relationships/hyperlink" Target="https://creativecommons.org/licenses/by-sa/3.0/" TargetMode="External"/><Relationship Id="rId2" Type="http://schemas.openxmlformats.org/officeDocument/2006/relationships/image" Target="../media/image5.jpg"/><Relationship Id="rId1" Type="http://schemas.openxmlformats.org/officeDocument/2006/relationships/slideLayout" Target="../slideLayouts/slideLayout2.xml"/><Relationship Id="rId6" Type="http://schemas.openxmlformats.org/officeDocument/2006/relationships/hyperlink" Target="https://en.wikipedia.org/wiki/Computer_terminal#Dumb_terminals" TargetMode="External"/><Relationship Id="rId5" Type="http://schemas.openxmlformats.org/officeDocument/2006/relationships/image" Target="../media/image6.jpg"/><Relationship Id="rId4" Type="http://schemas.openxmlformats.org/officeDocument/2006/relationships/hyperlink" Target="https://creativecommons.org/licenses/by-nc-sa/3.0/"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pngimg.com/download/7704" TargetMode="Externa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7" Type="http://schemas.openxmlformats.org/officeDocument/2006/relationships/hyperlink" Target="https://creativecommons.org/licenses/by-nc/3.0/" TargetMode="Externa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hyperlink" Target="http://pngimg.com/download/43024" TargetMode="External"/><Relationship Id="rId5" Type="http://schemas.openxmlformats.org/officeDocument/2006/relationships/image" Target="../media/image15.png"/><Relationship Id="rId4" Type="http://schemas.openxmlformats.org/officeDocument/2006/relationships/hyperlink" Target="https://creativecommons.org/licenses/by-sa/3.0/"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pngimg.com/download/5931" TargetMode="External"/><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pngimg.com/download/5931" TargetMode="External"/><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7.png"/><Relationship Id="rId4" Type="http://schemas.openxmlformats.org/officeDocument/2006/relationships/hyperlink" Target="https://creativecommons.org/licenses/by-nc/3.0/"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7.png"/><Relationship Id="rId4" Type="http://schemas.openxmlformats.org/officeDocument/2006/relationships/hyperlink" Target="https://creativecommons.org/licenses/by-sa/3.0/"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7.png"/><Relationship Id="rId4" Type="http://schemas.openxmlformats.org/officeDocument/2006/relationships/hyperlink" Target="https://creativecommons.org/licenses/by-sa/3.0/"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www.techstagram.com/2013/02/22/google-data-centers/" TargetMode="External"/><Relationship Id="rId7" Type="http://schemas.openxmlformats.org/officeDocument/2006/relationships/hyperlink" Target="https://creativecommons.org/licenses/by/3.0/" TargetMode="External"/><Relationship Id="rId2" Type="http://schemas.openxmlformats.org/officeDocument/2006/relationships/image" Target="../media/image8.jpg"/><Relationship Id="rId1" Type="http://schemas.openxmlformats.org/officeDocument/2006/relationships/slideLayout" Target="../slideLayouts/slideLayout2.xml"/><Relationship Id="rId6" Type="http://schemas.openxmlformats.org/officeDocument/2006/relationships/hyperlink" Target="http://dhinchakdev.blogspot.com/2015/01/how-to-create-wifi-hotspot-using.html" TargetMode="External"/><Relationship Id="rId5" Type="http://schemas.openxmlformats.org/officeDocument/2006/relationships/image" Target="../media/image9.jpg"/><Relationship Id="rId4" Type="http://schemas.openxmlformats.org/officeDocument/2006/relationships/hyperlink" Target="https://creativecommons.org/licenses/by-nc-nd/3.0/"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pngimg.com/download/5931" TargetMode="External"/><Relationship Id="rId2" Type="http://schemas.openxmlformats.org/officeDocument/2006/relationships/image" Target="../media/image16.png"/><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hyperlink" Target="https://it.wikipedia.org/wiki/Bastion_host" TargetMode="External"/><Relationship Id="rId4" Type="http://schemas.openxmlformats.org/officeDocument/2006/relationships/image" Target="../media/image14.png"/></Relationships>
</file>

<file path=ppt/slides/_rels/slide4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 to Networks</a:t>
            </a:r>
          </a:p>
        </p:txBody>
      </p:sp>
      <p:sp>
        <p:nvSpPr>
          <p:cNvPr id="3" name="Subtitle 2"/>
          <p:cNvSpPr>
            <a:spLocks noGrp="1"/>
          </p:cNvSpPr>
          <p:nvPr>
            <p:ph type="subTitle" idx="1"/>
          </p:nvPr>
        </p:nvSpPr>
        <p:spPr/>
        <p:txBody>
          <a:bodyPr>
            <a:noAutofit/>
          </a:bodyPr>
          <a:lstStyle/>
          <a:p>
            <a:r>
              <a:rPr lang="en-US" b="1" dirty="0"/>
              <a:t>UT LAW 379M</a:t>
            </a:r>
          </a:p>
          <a:p>
            <a:r>
              <a:rPr lang="en-US" b="1" dirty="0"/>
              <a:t>Fall 2021</a:t>
            </a:r>
          </a:p>
          <a:p>
            <a:r>
              <a:rPr lang="en-US" dirty="0"/>
              <a:t>Lecture Notes</a:t>
            </a:r>
          </a:p>
        </p:txBody>
      </p:sp>
    </p:spTree>
    <p:extLst>
      <p:ext uri="{BB962C8B-B14F-4D97-AF65-F5344CB8AC3E}">
        <p14:creationId xmlns:p14="http://schemas.microsoft.com/office/powerpoint/2010/main" val="1661041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4450" y="937260"/>
            <a:ext cx="6515100" cy="4983480"/>
          </a:xfrm>
          <a:prstGeom prst="rect">
            <a:avLst/>
          </a:prstGeom>
        </p:spPr>
      </p:pic>
    </p:spTree>
    <p:extLst>
      <p:ext uri="{BB962C8B-B14F-4D97-AF65-F5344CB8AC3E}">
        <p14:creationId xmlns:p14="http://schemas.microsoft.com/office/powerpoint/2010/main" val="2680247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OSI Model in Practice</a:t>
            </a:r>
          </a:p>
        </p:txBody>
      </p:sp>
      <p:sp>
        <p:nvSpPr>
          <p:cNvPr id="3" name="Content Placeholder 2"/>
          <p:cNvSpPr>
            <a:spLocks noGrp="1"/>
          </p:cNvSpPr>
          <p:nvPr>
            <p:ph sz="quarter" idx="13"/>
          </p:nvPr>
        </p:nvSpPr>
        <p:spPr/>
        <p:txBody>
          <a:bodyPr>
            <a:normAutofit/>
          </a:bodyPr>
          <a:lstStyle/>
          <a:p>
            <a:r>
              <a:rPr lang="en-US" sz="1500" dirty="0"/>
              <a:t>Very few systems follow the seven-layer “ideal”</a:t>
            </a:r>
          </a:p>
          <a:p>
            <a:r>
              <a:rPr lang="en-US" sz="1500" dirty="0"/>
              <a:t>Mostly just care about TCP/IP and the following layers:</a:t>
            </a:r>
          </a:p>
          <a:p>
            <a:pPr lvl="1"/>
            <a:r>
              <a:rPr lang="en-US" sz="1350" dirty="0"/>
              <a:t>Application (Layer 7; example: HTTP)</a:t>
            </a:r>
          </a:p>
          <a:p>
            <a:pPr lvl="1"/>
            <a:r>
              <a:rPr lang="en-US" sz="1350" dirty="0"/>
              <a:t>Transport (Layer 4; TCP)</a:t>
            </a:r>
          </a:p>
          <a:p>
            <a:pPr lvl="1"/>
            <a:r>
              <a:rPr lang="en-US" sz="1350" dirty="0"/>
              <a:t>IP (Layer 3; IP)</a:t>
            </a:r>
          </a:p>
          <a:p>
            <a:pPr lvl="1"/>
            <a:r>
              <a:rPr lang="en-US" sz="1350" dirty="0"/>
              <a:t>Data Link (Layer 2; example: Ethernet or </a:t>
            </a:r>
            <a:r>
              <a:rPr lang="en-US" sz="1350" dirty="0" err="1"/>
              <a:t>Wifi</a:t>
            </a:r>
            <a:r>
              <a:rPr lang="en-US" sz="1350" dirty="0"/>
              <a:t>)</a:t>
            </a:r>
          </a:p>
          <a:p>
            <a:r>
              <a:rPr lang="en-US" sz="1500" dirty="0"/>
              <a:t>NOTE: It’s common to just refer to a layer by it’s number (e.g., a layer-4 protocol)</a:t>
            </a:r>
          </a:p>
        </p:txBody>
      </p:sp>
    </p:spTree>
    <p:extLst>
      <p:ext uri="{BB962C8B-B14F-4D97-AF65-F5344CB8AC3E}">
        <p14:creationId xmlns:p14="http://schemas.microsoft.com/office/powerpoint/2010/main" val="3460725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06DD7-6C91-4F23-A0A8-9E54DB2FD95F}"/>
              </a:ext>
            </a:extLst>
          </p:cNvPr>
          <p:cNvSpPr>
            <a:spLocks noGrp="1"/>
          </p:cNvSpPr>
          <p:nvPr>
            <p:ph type="title"/>
          </p:nvPr>
        </p:nvSpPr>
        <p:spPr/>
        <p:txBody>
          <a:bodyPr/>
          <a:lstStyle/>
          <a:p>
            <a:r>
              <a:rPr lang="en-US" dirty="0"/>
              <a:t>Monolithic vs Modular</a:t>
            </a:r>
          </a:p>
        </p:txBody>
      </p:sp>
      <p:pic>
        <p:nvPicPr>
          <p:cNvPr id="5" name="Picture 4">
            <a:extLst>
              <a:ext uri="{FF2B5EF4-FFF2-40B4-BE49-F238E27FC236}">
                <a16:creationId xmlns:a16="http://schemas.microsoft.com/office/drawing/2014/main" id="{68FCB45D-61CB-4000-B4A9-69095291EE25}"/>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35272" y="4585345"/>
            <a:ext cx="3524250" cy="723900"/>
          </a:xfrm>
          <a:prstGeom prst="rect">
            <a:avLst/>
          </a:prstGeom>
        </p:spPr>
      </p:pic>
      <p:sp>
        <p:nvSpPr>
          <p:cNvPr id="6" name="TextBox 5">
            <a:extLst>
              <a:ext uri="{FF2B5EF4-FFF2-40B4-BE49-F238E27FC236}">
                <a16:creationId xmlns:a16="http://schemas.microsoft.com/office/drawing/2014/main" id="{171E6004-B2F2-4444-B9B0-4E732A46F1E3}"/>
              </a:ext>
            </a:extLst>
          </p:cNvPr>
          <p:cNvSpPr txBox="1"/>
          <p:nvPr/>
        </p:nvSpPr>
        <p:spPr>
          <a:xfrm>
            <a:off x="609600" y="5309245"/>
            <a:ext cx="3524250" cy="196208"/>
          </a:xfrm>
          <a:prstGeom prst="rect">
            <a:avLst/>
          </a:prstGeom>
          <a:noFill/>
        </p:spPr>
        <p:txBody>
          <a:bodyPr wrap="square" rtlCol="0">
            <a:spAutoFit/>
          </a:bodyPr>
          <a:lstStyle/>
          <a:p>
            <a:r>
              <a:rPr lang="en-US" sz="675">
                <a:hlinkClick r:id="rId3" tooltip="https://en.wikipedia.org/wiki/Network_switch"/>
              </a:rPr>
              <a:t>This Photo</a:t>
            </a:r>
            <a:r>
              <a:rPr lang="en-US" sz="675"/>
              <a:t> by Unknown Author is licensed under </a:t>
            </a:r>
            <a:r>
              <a:rPr lang="en-US" sz="675">
                <a:hlinkClick r:id="rId4" tooltip="https://creativecommons.org/licenses/by-sa/3.0/"/>
              </a:rPr>
              <a:t>CC BY-SA</a:t>
            </a:r>
            <a:endParaRPr lang="en-US" sz="675"/>
          </a:p>
        </p:txBody>
      </p:sp>
      <p:pic>
        <p:nvPicPr>
          <p:cNvPr id="8" name="Picture 7">
            <a:extLst>
              <a:ext uri="{FF2B5EF4-FFF2-40B4-BE49-F238E27FC236}">
                <a16:creationId xmlns:a16="http://schemas.microsoft.com/office/drawing/2014/main" id="{5F619F51-B77D-4C62-95FD-9D218FA465DC}"/>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6612453" y="4204287"/>
            <a:ext cx="1567457" cy="1344095"/>
          </a:xfrm>
          <a:prstGeom prst="rect">
            <a:avLst/>
          </a:prstGeom>
        </p:spPr>
      </p:pic>
      <p:sp>
        <p:nvSpPr>
          <p:cNvPr id="9" name="TextBox 8">
            <a:extLst>
              <a:ext uri="{FF2B5EF4-FFF2-40B4-BE49-F238E27FC236}">
                <a16:creationId xmlns:a16="http://schemas.microsoft.com/office/drawing/2014/main" id="{3172883D-483F-4DE4-9990-B2DD070B880F}"/>
              </a:ext>
            </a:extLst>
          </p:cNvPr>
          <p:cNvSpPr txBox="1"/>
          <p:nvPr/>
        </p:nvSpPr>
        <p:spPr>
          <a:xfrm>
            <a:off x="6788320" y="5676264"/>
            <a:ext cx="1391591" cy="403957"/>
          </a:xfrm>
          <a:prstGeom prst="rect">
            <a:avLst/>
          </a:prstGeom>
          <a:noFill/>
        </p:spPr>
        <p:txBody>
          <a:bodyPr wrap="square" rtlCol="0">
            <a:spAutoFit/>
          </a:bodyPr>
          <a:lstStyle/>
          <a:p>
            <a:r>
              <a:rPr lang="en-US" sz="675">
                <a:hlinkClick r:id="rId6" tooltip="https://en.wikipedia.org/wiki/Linksys"/>
              </a:rPr>
              <a:t>This Photo</a:t>
            </a:r>
            <a:r>
              <a:rPr lang="en-US" sz="675"/>
              <a:t> by Unknown Author is licensed under </a:t>
            </a:r>
            <a:r>
              <a:rPr lang="en-US" sz="675">
                <a:hlinkClick r:id="rId4" tooltip="https://creativecommons.org/licenses/by-sa/3.0/"/>
              </a:rPr>
              <a:t>CC BY-SA</a:t>
            </a:r>
            <a:endParaRPr lang="en-US" sz="675"/>
          </a:p>
        </p:txBody>
      </p:sp>
      <p:sp>
        <p:nvSpPr>
          <p:cNvPr id="10" name="Rectangle 9">
            <a:extLst>
              <a:ext uri="{FF2B5EF4-FFF2-40B4-BE49-F238E27FC236}">
                <a16:creationId xmlns:a16="http://schemas.microsoft.com/office/drawing/2014/main" id="{9BEA25A2-B865-4DDA-800B-A8029D17AE1F}"/>
              </a:ext>
            </a:extLst>
          </p:cNvPr>
          <p:cNvSpPr/>
          <p:nvPr/>
        </p:nvSpPr>
        <p:spPr>
          <a:xfrm>
            <a:off x="865502" y="2250854"/>
            <a:ext cx="1125886" cy="16576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Monolith Ethernet</a:t>
            </a:r>
          </a:p>
        </p:txBody>
      </p:sp>
      <p:sp>
        <p:nvSpPr>
          <p:cNvPr id="11" name="Rectangle 10">
            <a:extLst>
              <a:ext uri="{FF2B5EF4-FFF2-40B4-BE49-F238E27FC236}">
                <a16:creationId xmlns:a16="http://schemas.microsoft.com/office/drawing/2014/main" id="{35E5905A-A91A-46FA-B458-AD51846D8C8D}"/>
              </a:ext>
            </a:extLst>
          </p:cNvPr>
          <p:cNvSpPr/>
          <p:nvPr/>
        </p:nvSpPr>
        <p:spPr>
          <a:xfrm>
            <a:off x="2223044" y="2250854"/>
            <a:ext cx="1125886" cy="16576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dirty="0"/>
              <a:t>HTTP Monolith </a:t>
            </a:r>
          </a:p>
          <a:p>
            <a:pPr algn="ctr"/>
            <a:r>
              <a:rPr lang="en-US" sz="1350" dirty="0" err="1"/>
              <a:t>Wifi</a:t>
            </a:r>
            <a:endParaRPr lang="en-US" sz="1350" dirty="0"/>
          </a:p>
        </p:txBody>
      </p:sp>
      <p:sp>
        <p:nvSpPr>
          <p:cNvPr id="12" name="Rectangle 11">
            <a:extLst>
              <a:ext uri="{FF2B5EF4-FFF2-40B4-BE49-F238E27FC236}">
                <a16:creationId xmlns:a16="http://schemas.microsoft.com/office/drawing/2014/main" id="{548CE96B-653C-453C-A876-70B0C9E85435}"/>
              </a:ext>
            </a:extLst>
          </p:cNvPr>
          <p:cNvSpPr/>
          <p:nvPr/>
        </p:nvSpPr>
        <p:spPr>
          <a:xfrm>
            <a:off x="6612453" y="2250854"/>
            <a:ext cx="1567457" cy="36673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350" dirty="0"/>
              <a:t>HTTP</a:t>
            </a:r>
          </a:p>
        </p:txBody>
      </p:sp>
      <p:sp>
        <p:nvSpPr>
          <p:cNvPr id="13" name="Rectangle 12">
            <a:extLst>
              <a:ext uri="{FF2B5EF4-FFF2-40B4-BE49-F238E27FC236}">
                <a16:creationId xmlns:a16="http://schemas.microsoft.com/office/drawing/2014/main" id="{DC7E1129-52CF-427F-9B1E-2E6EBB419E07}"/>
              </a:ext>
            </a:extLst>
          </p:cNvPr>
          <p:cNvSpPr/>
          <p:nvPr/>
        </p:nvSpPr>
        <p:spPr>
          <a:xfrm>
            <a:off x="6421749" y="2712944"/>
            <a:ext cx="788320" cy="36673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350" dirty="0"/>
              <a:t>TCP</a:t>
            </a:r>
          </a:p>
        </p:txBody>
      </p:sp>
      <p:sp>
        <p:nvSpPr>
          <p:cNvPr id="14" name="Rectangle 13">
            <a:extLst>
              <a:ext uri="{FF2B5EF4-FFF2-40B4-BE49-F238E27FC236}">
                <a16:creationId xmlns:a16="http://schemas.microsoft.com/office/drawing/2014/main" id="{A9DFCD22-E6F0-4C3E-A062-2390CFB22B4D}"/>
              </a:ext>
            </a:extLst>
          </p:cNvPr>
          <p:cNvSpPr/>
          <p:nvPr/>
        </p:nvSpPr>
        <p:spPr>
          <a:xfrm>
            <a:off x="7590552" y="2712944"/>
            <a:ext cx="788320" cy="36673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350" dirty="0"/>
              <a:t>UDP</a:t>
            </a:r>
          </a:p>
        </p:txBody>
      </p:sp>
      <p:sp>
        <p:nvSpPr>
          <p:cNvPr id="15" name="Rectangle 14">
            <a:extLst>
              <a:ext uri="{FF2B5EF4-FFF2-40B4-BE49-F238E27FC236}">
                <a16:creationId xmlns:a16="http://schemas.microsoft.com/office/drawing/2014/main" id="{F9C1B4C3-3089-4E1F-BBA3-D85DBD981C40}"/>
              </a:ext>
            </a:extLst>
          </p:cNvPr>
          <p:cNvSpPr/>
          <p:nvPr/>
        </p:nvSpPr>
        <p:spPr>
          <a:xfrm>
            <a:off x="6612453" y="3175034"/>
            <a:ext cx="1567457" cy="3667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350" dirty="0"/>
              <a:t>IP</a:t>
            </a:r>
          </a:p>
        </p:txBody>
      </p:sp>
      <p:sp>
        <p:nvSpPr>
          <p:cNvPr id="16" name="Rectangle 15">
            <a:extLst>
              <a:ext uri="{FF2B5EF4-FFF2-40B4-BE49-F238E27FC236}">
                <a16:creationId xmlns:a16="http://schemas.microsoft.com/office/drawing/2014/main" id="{930EF0CF-F909-48DB-8183-183E0F09993B}"/>
              </a:ext>
            </a:extLst>
          </p:cNvPr>
          <p:cNvSpPr/>
          <p:nvPr/>
        </p:nvSpPr>
        <p:spPr>
          <a:xfrm>
            <a:off x="6425583" y="3637124"/>
            <a:ext cx="788320" cy="3667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Ethernet</a:t>
            </a:r>
          </a:p>
        </p:txBody>
      </p:sp>
      <p:sp>
        <p:nvSpPr>
          <p:cNvPr id="17" name="Rectangle 16">
            <a:extLst>
              <a:ext uri="{FF2B5EF4-FFF2-40B4-BE49-F238E27FC236}">
                <a16:creationId xmlns:a16="http://schemas.microsoft.com/office/drawing/2014/main" id="{0673C0D0-AF68-4D77-9E6A-C70B7B0C18B4}"/>
              </a:ext>
            </a:extLst>
          </p:cNvPr>
          <p:cNvSpPr/>
          <p:nvPr/>
        </p:nvSpPr>
        <p:spPr>
          <a:xfrm>
            <a:off x="7590552" y="3644459"/>
            <a:ext cx="788320" cy="3667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dirty="0" err="1"/>
              <a:t>WiFi</a:t>
            </a:r>
            <a:endParaRPr lang="en-US" sz="1350" dirty="0"/>
          </a:p>
        </p:txBody>
      </p:sp>
      <p:sp>
        <p:nvSpPr>
          <p:cNvPr id="18" name="Arrow: Down 17">
            <a:extLst>
              <a:ext uri="{FF2B5EF4-FFF2-40B4-BE49-F238E27FC236}">
                <a16:creationId xmlns:a16="http://schemas.microsoft.com/office/drawing/2014/main" id="{294DCFD0-4865-431F-9471-613882D17901}"/>
              </a:ext>
            </a:extLst>
          </p:cNvPr>
          <p:cNvSpPr/>
          <p:nvPr/>
        </p:nvSpPr>
        <p:spPr>
          <a:xfrm rot="19367858">
            <a:off x="1252509" y="3662023"/>
            <a:ext cx="363474" cy="1354148"/>
          </a:xfrm>
          <a:prstGeom prst="down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350"/>
          </a:p>
        </p:txBody>
      </p:sp>
      <p:sp>
        <p:nvSpPr>
          <p:cNvPr id="19" name="Arrow: Down 18">
            <a:extLst>
              <a:ext uri="{FF2B5EF4-FFF2-40B4-BE49-F238E27FC236}">
                <a16:creationId xmlns:a16="http://schemas.microsoft.com/office/drawing/2014/main" id="{FC8784F3-F543-451B-B275-F919A8D6E35E}"/>
              </a:ext>
            </a:extLst>
          </p:cNvPr>
          <p:cNvSpPr/>
          <p:nvPr/>
        </p:nvSpPr>
        <p:spPr>
          <a:xfrm rot="17114473">
            <a:off x="4566242" y="2005986"/>
            <a:ext cx="363474" cy="4921390"/>
          </a:xfrm>
          <a:prstGeom prst="down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350"/>
          </a:p>
        </p:txBody>
      </p:sp>
      <p:sp>
        <p:nvSpPr>
          <p:cNvPr id="20" name="Arrow: Down 19">
            <a:extLst>
              <a:ext uri="{FF2B5EF4-FFF2-40B4-BE49-F238E27FC236}">
                <a16:creationId xmlns:a16="http://schemas.microsoft.com/office/drawing/2014/main" id="{03FDDF7C-90EC-45E0-A5B4-173B1D43E437}"/>
              </a:ext>
            </a:extLst>
          </p:cNvPr>
          <p:cNvSpPr/>
          <p:nvPr/>
        </p:nvSpPr>
        <p:spPr>
          <a:xfrm rot="4270290">
            <a:off x="5027518" y="2915504"/>
            <a:ext cx="363474" cy="2660615"/>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1" name="Arrow: Down 20">
            <a:extLst>
              <a:ext uri="{FF2B5EF4-FFF2-40B4-BE49-F238E27FC236}">
                <a16:creationId xmlns:a16="http://schemas.microsoft.com/office/drawing/2014/main" id="{A999E091-1634-446F-8A77-B145E49A1066}"/>
              </a:ext>
            </a:extLst>
          </p:cNvPr>
          <p:cNvSpPr/>
          <p:nvPr/>
        </p:nvSpPr>
        <p:spPr>
          <a:xfrm rot="2012154">
            <a:off x="7661064" y="3886915"/>
            <a:ext cx="363474" cy="102890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6041925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Division of Labor in TCP/IP</a:t>
            </a:r>
          </a:p>
        </p:txBody>
      </p:sp>
      <p:sp>
        <p:nvSpPr>
          <p:cNvPr id="3" name="Content Placeholder 2"/>
          <p:cNvSpPr>
            <a:spLocks noGrp="1"/>
          </p:cNvSpPr>
          <p:nvPr>
            <p:ph sz="quarter" idx="13"/>
          </p:nvPr>
        </p:nvSpPr>
        <p:spPr/>
        <p:txBody>
          <a:bodyPr/>
          <a:lstStyle/>
          <a:p>
            <a:r>
              <a:rPr lang="en-US" dirty="0"/>
              <a:t>At the MAC layer, protocol connects 2 endpoints. Typically:</a:t>
            </a:r>
          </a:p>
          <a:p>
            <a:pPr lvl="1"/>
            <a:r>
              <a:rPr lang="en-US" dirty="0"/>
              <a:t>Has its own addressing scheme (MAC address)</a:t>
            </a:r>
          </a:p>
          <a:p>
            <a:pPr lvl="1"/>
            <a:r>
              <a:rPr lang="en-US" dirty="0"/>
              <a:t>Controls who talks when</a:t>
            </a:r>
          </a:p>
          <a:p>
            <a:pPr lvl="1"/>
            <a:r>
              <a:rPr lang="en-US" dirty="0"/>
              <a:t>Provides error detection and </a:t>
            </a:r>
            <a:r>
              <a:rPr lang="en-US" i="1" dirty="0"/>
              <a:t>error correction</a:t>
            </a:r>
            <a:endParaRPr lang="en-US" dirty="0"/>
          </a:p>
          <a:p>
            <a:r>
              <a:rPr lang="en-US" dirty="0"/>
              <a:t>IP (Internetwork Protocol) </a:t>
            </a:r>
          </a:p>
          <a:p>
            <a:pPr lvl="1"/>
            <a:r>
              <a:rPr lang="en-US" dirty="0"/>
              <a:t>Connects many different networks of different media types</a:t>
            </a:r>
          </a:p>
          <a:p>
            <a:pPr lvl="1"/>
            <a:r>
              <a:rPr lang="en-US" dirty="0"/>
              <a:t>Global addressing scheme</a:t>
            </a:r>
          </a:p>
          <a:p>
            <a:r>
              <a:rPr lang="en-US" dirty="0"/>
              <a:t>TCP</a:t>
            </a:r>
          </a:p>
          <a:p>
            <a:pPr lvl="1"/>
            <a:r>
              <a:rPr lang="en-US" dirty="0"/>
              <a:t>Reliable, in-order delivery (Session)</a:t>
            </a:r>
          </a:p>
          <a:p>
            <a:pPr lvl="1"/>
            <a:r>
              <a:rPr lang="en-US" dirty="0"/>
              <a:t>Multiplexing</a:t>
            </a:r>
          </a:p>
        </p:txBody>
      </p:sp>
    </p:spTree>
    <p:extLst>
      <p:ext uri="{BB962C8B-B14F-4D97-AF65-F5344CB8AC3E}">
        <p14:creationId xmlns:p14="http://schemas.microsoft.com/office/powerpoint/2010/main" val="10699808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F5AA1-BE58-46AF-92C8-5CA042119AF3}"/>
              </a:ext>
            </a:extLst>
          </p:cNvPr>
          <p:cNvSpPr>
            <a:spLocks noGrp="1"/>
          </p:cNvSpPr>
          <p:nvPr>
            <p:ph type="title"/>
          </p:nvPr>
        </p:nvSpPr>
        <p:spPr/>
        <p:txBody>
          <a:bodyPr/>
          <a:lstStyle/>
          <a:p>
            <a:r>
              <a:rPr lang="en-US" dirty="0"/>
              <a:t>Local Network Concepts</a:t>
            </a:r>
          </a:p>
        </p:txBody>
      </p:sp>
      <p:sp>
        <p:nvSpPr>
          <p:cNvPr id="3" name="Content Placeholder 2">
            <a:extLst>
              <a:ext uri="{FF2B5EF4-FFF2-40B4-BE49-F238E27FC236}">
                <a16:creationId xmlns:a16="http://schemas.microsoft.com/office/drawing/2014/main" id="{833A97C6-BB76-4185-8F1B-83000AFD1174}"/>
              </a:ext>
            </a:extLst>
          </p:cNvPr>
          <p:cNvSpPr>
            <a:spLocks noGrp="1"/>
          </p:cNvSpPr>
          <p:nvPr>
            <p:ph idx="1"/>
          </p:nvPr>
        </p:nvSpPr>
        <p:spPr/>
        <p:txBody>
          <a:bodyPr/>
          <a:lstStyle/>
          <a:p>
            <a:r>
              <a:rPr lang="en-US" dirty="0"/>
              <a:t>Local Area Network (LAN) – Direct node-to-node connection</a:t>
            </a:r>
          </a:p>
          <a:p>
            <a:r>
              <a:rPr lang="en-US" dirty="0"/>
              <a:t>Usually involves a “medium”, hence Medium Access Control</a:t>
            </a:r>
          </a:p>
          <a:p>
            <a:r>
              <a:rPr lang="en-US" dirty="0"/>
              <a:t>Nodes can send or receive MAC packets w/ MAC addresses</a:t>
            </a:r>
          </a:p>
          <a:p>
            <a:r>
              <a:rPr lang="en-US" b="1" i="1" dirty="0"/>
              <a:t>Broadcast</a:t>
            </a:r>
            <a:r>
              <a:rPr lang="en-US" dirty="0"/>
              <a:t> typically used for discovery</a:t>
            </a:r>
            <a:endParaRPr lang="en-US" b="1" i="1" dirty="0"/>
          </a:p>
        </p:txBody>
      </p:sp>
    </p:spTree>
    <p:extLst>
      <p:ext uri="{BB962C8B-B14F-4D97-AF65-F5344CB8AC3E}">
        <p14:creationId xmlns:p14="http://schemas.microsoft.com/office/powerpoint/2010/main" val="34646809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be 3">
            <a:extLst>
              <a:ext uri="{FF2B5EF4-FFF2-40B4-BE49-F238E27FC236}">
                <a16:creationId xmlns:a16="http://schemas.microsoft.com/office/drawing/2014/main" id="{2AA0AC51-9963-48C3-9F84-D8C96847CEC8}"/>
              </a:ext>
            </a:extLst>
          </p:cNvPr>
          <p:cNvSpPr/>
          <p:nvPr/>
        </p:nvSpPr>
        <p:spPr>
          <a:xfrm>
            <a:off x="1143000" y="28575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A</a:t>
            </a:r>
            <a:endParaRPr lang="en-US" b="1" dirty="0"/>
          </a:p>
        </p:txBody>
      </p:sp>
      <p:sp>
        <p:nvSpPr>
          <p:cNvPr id="6" name="Cube 5">
            <a:extLst>
              <a:ext uri="{FF2B5EF4-FFF2-40B4-BE49-F238E27FC236}">
                <a16:creationId xmlns:a16="http://schemas.microsoft.com/office/drawing/2014/main" id="{57436F12-DFBC-433A-BA4B-2AB971C386CD}"/>
              </a:ext>
            </a:extLst>
          </p:cNvPr>
          <p:cNvSpPr/>
          <p:nvPr/>
        </p:nvSpPr>
        <p:spPr>
          <a:xfrm>
            <a:off x="5791202" y="28575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B</a:t>
            </a:r>
            <a:endParaRPr lang="en-US" b="1" dirty="0"/>
          </a:p>
        </p:txBody>
      </p:sp>
      <p:sp>
        <p:nvSpPr>
          <p:cNvPr id="7" name="Cube 6">
            <a:extLst>
              <a:ext uri="{FF2B5EF4-FFF2-40B4-BE49-F238E27FC236}">
                <a16:creationId xmlns:a16="http://schemas.microsoft.com/office/drawing/2014/main" id="{7D3A6D2B-3602-4536-BF36-25F9CBBF956F}"/>
              </a:ext>
            </a:extLst>
          </p:cNvPr>
          <p:cNvSpPr/>
          <p:nvPr/>
        </p:nvSpPr>
        <p:spPr>
          <a:xfrm>
            <a:off x="3352800" y="45720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D</a:t>
            </a:r>
            <a:endParaRPr lang="en-US" b="1" dirty="0"/>
          </a:p>
        </p:txBody>
      </p:sp>
      <p:sp>
        <p:nvSpPr>
          <p:cNvPr id="8" name="Cube 7">
            <a:extLst>
              <a:ext uri="{FF2B5EF4-FFF2-40B4-BE49-F238E27FC236}">
                <a16:creationId xmlns:a16="http://schemas.microsoft.com/office/drawing/2014/main" id="{FCBC6C0D-AE37-4798-AF46-27DBE94799F6}"/>
              </a:ext>
            </a:extLst>
          </p:cNvPr>
          <p:cNvSpPr/>
          <p:nvPr/>
        </p:nvSpPr>
        <p:spPr>
          <a:xfrm>
            <a:off x="3352800" y="9906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C</a:t>
            </a:r>
            <a:endParaRPr lang="en-US" b="1" dirty="0"/>
          </a:p>
        </p:txBody>
      </p:sp>
      <p:sp>
        <p:nvSpPr>
          <p:cNvPr id="11" name="Rectangle 10">
            <a:extLst>
              <a:ext uri="{FF2B5EF4-FFF2-40B4-BE49-F238E27FC236}">
                <a16:creationId xmlns:a16="http://schemas.microsoft.com/office/drawing/2014/main" id="{60535800-3964-49A7-9E99-F034D0032EB3}"/>
              </a:ext>
            </a:extLst>
          </p:cNvPr>
          <p:cNvSpPr/>
          <p:nvPr/>
        </p:nvSpPr>
        <p:spPr>
          <a:xfrm>
            <a:off x="1143000" y="4114800"/>
            <a:ext cx="1874519" cy="11430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en-US" b="1" dirty="0"/>
              <a:t>TO: </a:t>
            </a:r>
            <a:r>
              <a:rPr lang="en-US" dirty="0"/>
              <a:t> </a:t>
            </a:r>
            <a:r>
              <a:rPr lang="en-US" i="1" dirty="0"/>
              <a:t>B</a:t>
            </a:r>
            <a:endParaRPr lang="en-US" dirty="0"/>
          </a:p>
          <a:p>
            <a:r>
              <a:rPr lang="en-US" b="1" dirty="0"/>
              <a:t>FROM:</a:t>
            </a:r>
            <a:r>
              <a:rPr lang="en-US" dirty="0"/>
              <a:t> </a:t>
            </a:r>
            <a:r>
              <a:rPr lang="en-US" i="1" dirty="0"/>
              <a:t>A</a:t>
            </a:r>
            <a:endParaRPr lang="en-US" dirty="0"/>
          </a:p>
          <a:p>
            <a:pPr algn="ctr"/>
            <a:endParaRPr lang="en-US" b="1" dirty="0"/>
          </a:p>
          <a:p>
            <a:pPr algn="ctr"/>
            <a:r>
              <a:rPr lang="en-US" dirty="0"/>
              <a:t>{DATA}</a:t>
            </a:r>
          </a:p>
        </p:txBody>
      </p:sp>
      <p:sp>
        <p:nvSpPr>
          <p:cNvPr id="13" name="Speech Bubble: Rectangle 12">
            <a:extLst>
              <a:ext uri="{FF2B5EF4-FFF2-40B4-BE49-F238E27FC236}">
                <a16:creationId xmlns:a16="http://schemas.microsoft.com/office/drawing/2014/main" id="{9453FDF5-34B3-4EA0-9865-EF649F5B55B1}"/>
              </a:ext>
            </a:extLst>
          </p:cNvPr>
          <p:cNvSpPr/>
          <p:nvPr/>
        </p:nvSpPr>
        <p:spPr>
          <a:xfrm>
            <a:off x="6126482" y="4951476"/>
            <a:ext cx="2255517" cy="1296924"/>
          </a:xfrm>
          <a:prstGeom prst="wedgeRectCallout">
            <a:avLst>
              <a:gd name="adj1" fmla="val -118505"/>
              <a:gd name="adj2" fmla="val -156893"/>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Message from A on port 1. No idea where B is yet…</a:t>
            </a:r>
          </a:p>
        </p:txBody>
      </p:sp>
      <p:sp>
        <p:nvSpPr>
          <p:cNvPr id="3" name="Rectangle 2">
            <a:extLst>
              <a:ext uri="{FF2B5EF4-FFF2-40B4-BE49-F238E27FC236}">
                <a16:creationId xmlns:a16="http://schemas.microsoft.com/office/drawing/2014/main" id="{DE566DC4-CEDA-4DCB-981A-39A211430983}"/>
              </a:ext>
            </a:extLst>
          </p:cNvPr>
          <p:cNvSpPr/>
          <p:nvPr/>
        </p:nvSpPr>
        <p:spPr>
          <a:xfrm>
            <a:off x="3810000" y="2895600"/>
            <a:ext cx="1066800"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SWITCH</a:t>
            </a:r>
          </a:p>
        </p:txBody>
      </p:sp>
      <p:sp>
        <p:nvSpPr>
          <p:cNvPr id="5" name="Arrow: Right 4">
            <a:extLst>
              <a:ext uri="{FF2B5EF4-FFF2-40B4-BE49-F238E27FC236}">
                <a16:creationId xmlns:a16="http://schemas.microsoft.com/office/drawing/2014/main" id="{EAE5733C-E632-43CF-90C7-9623D0E4A5EE}"/>
              </a:ext>
            </a:extLst>
          </p:cNvPr>
          <p:cNvSpPr/>
          <p:nvPr/>
        </p:nvSpPr>
        <p:spPr>
          <a:xfrm>
            <a:off x="3132840" y="3186684"/>
            <a:ext cx="677160" cy="48463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6104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be 3">
            <a:extLst>
              <a:ext uri="{FF2B5EF4-FFF2-40B4-BE49-F238E27FC236}">
                <a16:creationId xmlns:a16="http://schemas.microsoft.com/office/drawing/2014/main" id="{2AA0AC51-9963-48C3-9F84-D8C96847CEC8}"/>
              </a:ext>
            </a:extLst>
          </p:cNvPr>
          <p:cNvSpPr/>
          <p:nvPr/>
        </p:nvSpPr>
        <p:spPr>
          <a:xfrm>
            <a:off x="1143000" y="28575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A</a:t>
            </a:r>
            <a:endParaRPr lang="en-US" b="1" dirty="0"/>
          </a:p>
        </p:txBody>
      </p:sp>
      <p:sp>
        <p:nvSpPr>
          <p:cNvPr id="6" name="Cube 5">
            <a:extLst>
              <a:ext uri="{FF2B5EF4-FFF2-40B4-BE49-F238E27FC236}">
                <a16:creationId xmlns:a16="http://schemas.microsoft.com/office/drawing/2014/main" id="{57436F12-DFBC-433A-BA4B-2AB971C386CD}"/>
              </a:ext>
            </a:extLst>
          </p:cNvPr>
          <p:cNvSpPr/>
          <p:nvPr/>
        </p:nvSpPr>
        <p:spPr>
          <a:xfrm>
            <a:off x="5791202" y="28575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B</a:t>
            </a:r>
            <a:endParaRPr lang="en-US" b="1" dirty="0"/>
          </a:p>
        </p:txBody>
      </p:sp>
      <p:sp>
        <p:nvSpPr>
          <p:cNvPr id="7" name="Cube 6">
            <a:extLst>
              <a:ext uri="{FF2B5EF4-FFF2-40B4-BE49-F238E27FC236}">
                <a16:creationId xmlns:a16="http://schemas.microsoft.com/office/drawing/2014/main" id="{7D3A6D2B-3602-4536-BF36-25F9CBBF956F}"/>
              </a:ext>
            </a:extLst>
          </p:cNvPr>
          <p:cNvSpPr/>
          <p:nvPr/>
        </p:nvSpPr>
        <p:spPr>
          <a:xfrm>
            <a:off x="3352800" y="45720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D</a:t>
            </a:r>
            <a:endParaRPr lang="en-US" b="1" dirty="0"/>
          </a:p>
        </p:txBody>
      </p:sp>
      <p:sp>
        <p:nvSpPr>
          <p:cNvPr id="8" name="Cube 7">
            <a:extLst>
              <a:ext uri="{FF2B5EF4-FFF2-40B4-BE49-F238E27FC236}">
                <a16:creationId xmlns:a16="http://schemas.microsoft.com/office/drawing/2014/main" id="{FCBC6C0D-AE37-4798-AF46-27DBE94799F6}"/>
              </a:ext>
            </a:extLst>
          </p:cNvPr>
          <p:cNvSpPr/>
          <p:nvPr/>
        </p:nvSpPr>
        <p:spPr>
          <a:xfrm>
            <a:off x="3352800" y="9906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C</a:t>
            </a:r>
            <a:endParaRPr lang="en-US" b="1" dirty="0"/>
          </a:p>
        </p:txBody>
      </p:sp>
      <p:sp>
        <p:nvSpPr>
          <p:cNvPr id="11" name="Rectangle 10">
            <a:extLst>
              <a:ext uri="{FF2B5EF4-FFF2-40B4-BE49-F238E27FC236}">
                <a16:creationId xmlns:a16="http://schemas.microsoft.com/office/drawing/2014/main" id="{60535800-3964-49A7-9E99-F034D0032EB3}"/>
              </a:ext>
            </a:extLst>
          </p:cNvPr>
          <p:cNvSpPr/>
          <p:nvPr/>
        </p:nvSpPr>
        <p:spPr>
          <a:xfrm>
            <a:off x="1143000" y="4114800"/>
            <a:ext cx="1874519" cy="11430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en-US" b="1" dirty="0"/>
              <a:t>TO: </a:t>
            </a:r>
            <a:r>
              <a:rPr lang="en-US" dirty="0"/>
              <a:t> </a:t>
            </a:r>
            <a:r>
              <a:rPr lang="en-US" i="1" dirty="0"/>
              <a:t>B</a:t>
            </a:r>
            <a:endParaRPr lang="en-US" dirty="0"/>
          </a:p>
          <a:p>
            <a:r>
              <a:rPr lang="en-US" b="1" dirty="0"/>
              <a:t>FROM:</a:t>
            </a:r>
            <a:r>
              <a:rPr lang="en-US" dirty="0"/>
              <a:t> </a:t>
            </a:r>
            <a:r>
              <a:rPr lang="en-US" i="1" dirty="0"/>
              <a:t>A</a:t>
            </a:r>
            <a:endParaRPr lang="en-US" dirty="0"/>
          </a:p>
          <a:p>
            <a:pPr algn="ctr"/>
            <a:endParaRPr lang="en-US" b="1" dirty="0"/>
          </a:p>
          <a:p>
            <a:pPr algn="ctr"/>
            <a:r>
              <a:rPr lang="en-US" dirty="0"/>
              <a:t>{DATA}</a:t>
            </a:r>
          </a:p>
        </p:txBody>
      </p:sp>
      <p:sp>
        <p:nvSpPr>
          <p:cNvPr id="13" name="Speech Bubble: Rectangle 12">
            <a:extLst>
              <a:ext uri="{FF2B5EF4-FFF2-40B4-BE49-F238E27FC236}">
                <a16:creationId xmlns:a16="http://schemas.microsoft.com/office/drawing/2014/main" id="{9453FDF5-34B3-4EA0-9865-EF649F5B55B1}"/>
              </a:ext>
            </a:extLst>
          </p:cNvPr>
          <p:cNvSpPr/>
          <p:nvPr/>
        </p:nvSpPr>
        <p:spPr>
          <a:xfrm>
            <a:off x="6126482" y="4951476"/>
            <a:ext cx="2255517" cy="1296924"/>
          </a:xfrm>
          <a:prstGeom prst="wedgeRectCallout">
            <a:avLst>
              <a:gd name="adj1" fmla="val -118505"/>
              <a:gd name="adj2" fmla="val -156893"/>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Send message to all ports except port 1</a:t>
            </a:r>
          </a:p>
        </p:txBody>
      </p:sp>
      <p:sp>
        <p:nvSpPr>
          <p:cNvPr id="3" name="Rectangle 2">
            <a:extLst>
              <a:ext uri="{FF2B5EF4-FFF2-40B4-BE49-F238E27FC236}">
                <a16:creationId xmlns:a16="http://schemas.microsoft.com/office/drawing/2014/main" id="{DE566DC4-CEDA-4DCB-981A-39A211430983}"/>
              </a:ext>
            </a:extLst>
          </p:cNvPr>
          <p:cNvSpPr/>
          <p:nvPr/>
        </p:nvSpPr>
        <p:spPr>
          <a:xfrm>
            <a:off x="3810000" y="2895600"/>
            <a:ext cx="1066800"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SWITCH</a:t>
            </a:r>
          </a:p>
        </p:txBody>
      </p:sp>
      <p:sp>
        <p:nvSpPr>
          <p:cNvPr id="5" name="Arrow: Right 4">
            <a:extLst>
              <a:ext uri="{FF2B5EF4-FFF2-40B4-BE49-F238E27FC236}">
                <a16:creationId xmlns:a16="http://schemas.microsoft.com/office/drawing/2014/main" id="{EAE5733C-E632-43CF-90C7-9623D0E4A5EE}"/>
              </a:ext>
            </a:extLst>
          </p:cNvPr>
          <p:cNvSpPr/>
          <p:nvPr/>
        </p:nvSpPr>
        <p:spPr>
          <a:xfrm>
            <a:off x="4995420" y="3186684"/>
            <a:ext cx="677160" cy="48463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6F23F610-50D7-4ED9-B079-61F03078E5B9}"/>
              </a:ext>
            </a:extLst>
          </p:cNvPr>
          <p:cNvSpPr/>
          <p:nvPr/>
        </p:nvSpPr>
        <p:spPr>
          <a:xfrm rot="16200000">
            <a:off x="4004820" y="2262072"/>
            <a:ext cx="677160" cy="48463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52100CAC-21C7-4BD4-AB0B-66E7A1516F29}"/>
              </a:ext>
            </a:extLst>
          </p:cNvPr>
          <p:cNvSpPr/>
          <p:nvPr/>
        </p:nvSpPr>
        <p:spPr>
          <a:xfrm rot="5400000">
            <a:off x="4004820" y="3980892"/>
            <a:ext cx="677160" cy="48463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89425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be 3">
            <a:extLst>
              <a:ext uri="{FF2B5EF4-FFF2-40B4-BE49-F238E27FC236}">
                <a16:creationId xmlns:a16="http://schemas.microsoft.com/office/drawing/2014/main" id="{2AA0AC51-9963-48C3-9F84-D8C96847CEC8}"/>
              </a:ext>
            </a:extLst>
          </p:cNvPr>
          <p:cNvSpPr/>
          <p:nvPr/>
        </p:nvSpPr>
        <p:spPr>
          <a:xfrm>
            <a:off x="1143000" y="28575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A</a:t>
            </a:r>
            <a:endParaRPr lang="en-US" b="1" dirty="0"/>
          </a:p>
        </p:txBody>
      </p:sp>
      <p:sp>
        <p:nvSpPr>
          <p:cNvPr id="6" name="Cube 5">
            <a:extLst>
              <a:ext uri="{FF2B5EF4-FFF2-40B4-BE49-F238E27FC236}">
                <a16:creationId xmlns:a16="http://schemas.microsoft.com/office/drawing/2014/main" id="{57436F12-DFBC-433A-BA4B-2AB971C386CD}"/>
              </a:ext>
            </a:extLst>
          </p:cNvPr>
          <p:cNvSpPr/>
          <p:nvPr/>
        </p:nvSpPr>
        <p:spPr>
          <a:xfrm>
            <a:off x="5791202" y="28575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B</a:t>
            </a:r>
            <a:endParaRPr lang="en-US" b="1" dirty="0"/>
          </a:p>
        </p:txBody>
      </p:sp>
      <p:sp>
        <p:nvSpPr>
          <p:cNvPr id="7" name="Cube 6">
            <a:extLst>
              <a:ext uri="{FF2B5EF4-FFF2-40B4-BE49-F238E27FC236}">
                <a16:creationId xmlns:a16="http://schemas.microsoft.com/office/drawing/2014/main" id="{7D3A6D2B-3602-4536-BF36-25F9CBBF956F}"/>
              </a:ext>
            </a:extLst>
          </p:cNvPr>
          <p:cNvSpPr/>
          <p:nvPr/>
        </p:nvSpPr>
        <p:spPr>
          <a:xfrm>
            <a:off x="3352800" y="45720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D</a:t>
            </a:r>
            <a:endParaRPr lang="en-US" b="1" dirty="0"/>
          </a:p>
        </p:txBody>
      </p:sp>
      <p:sp>
        <p:nvSpPr>
          <p:cNvPr id="8" name="Cube 7">
            <a:extLst>
              <a:ext uri="{FF2B5EF4-FFF2-40B4-BE49-F238E27FC236}">
                <a16:creationId xmlns:a16="http://schemas.microsoft.com/office/drawing/2014/main" id="{FCBC6C0D-AE37-4798-AF46-27DBE94799F6}"/>
              </a:ext>
            </a:extLst>
          </p:cNvPr>
          <p:cNvSpPr/>
          <p:nvPr/>
        </p:nvSpPr>
        <p:spPr>
          <a:xfrm>
            <a:off x="3352800" y="9906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C</a:t>
            </a:r>
            <a:endParaRPr lang="en-US" b="1" dirty="0"/>
          </a:p>
        </p:txBody>
      </p:sp>
      <p:sp>
        <p:nvSpPr>
          <p:cNvPr id="11" name="Rectangle 10">
            <a:extLst>
              <a:ext uri="{FF2B5EF4-FFF2-40B4-BE49-F238E27FC236}">
                <a16:creationId xmlns:a16="http://schemas.microsoft.com/office/drawing/2014/main" id="{60535800-3964-49A7-9E99-F034D0032EB3}"/>
              </a:ext>
            </a:extLst>
          </p:cNvPr>
          <p:cNvSpPr/>
          <p:nvPr/>
        </p:nvSpPr>
        <p:spPr>
          <a:xfrm>
            <a:off x="5925378" y="1559743"/>
            <a:ext cx="1874519" cy="11430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en-US" b="1" dirty="0"/>
              <a:t>TO: </a:t>
            </a:r>
            <a:r>
              <a:rPr lang="en-US" dirty="0"/>
              <a:t> </a:t>
            </a:r>
            <a:r>
              <a:rPr lang="en-US" i="1" dirty="0"/>
              <a:t>A</a:t>
            </a:r>
            <a:endParaRPr lang="en-US" dirty="0"/>
          </a:p>
          <a:p>
            <a:r>
              <a:rPr lang="en-US" b="1" dirty="0"/>
              <a:t>FROM:</a:t>
            </a:r>
            <a:r>
              <a:rPr lang="en-US" dirty="0"/>
              <a:t> </a:t>
            </a:r>
            <a:r>
              <a:rPr lang="en-US" i="1" dirty="0"/>
              <a:t>B</a:t>
            </a:r>
            <a:endParaRPr lang="en-US" dirty="0"/>
          </a:p>
          <a:p>
            <a:pPr algn="ctr"/>
            <a:endParaRPr lang="en-US" b="1" dirty="0"/>
          </a:p>
          <a:p>
            <a:pPr algn="ctr"/>
            <a:r>
              <a:rPr lang="en-US" dirty="0"/>
              <a:t>{DATA}</a:t>
            </a:r>
          </a:p>
        </p:txBody>
      </p:sp>
      <p:sp>
        <p:nvSpPr>
          <p:cNvPr id="13" name="Speech Bubble: Rectangle 12">
            <a:extLst>
              <a:ext uri="{FF2B5EF4-FFF2-40B4-BE49-F238E27FC236}">
                <a16:creationId xmlns:a16="http://schemas.microsoft.com/office/drawing/2014/main" id="{9453FDF5-34B3-4EA0-9865-EF649F5B55B1}"/>
              </a:ext>
            </a:extLst>
          </p:cNvPr>
          <p:cNvSpPr/>
          <p:nvPr/>
        </p:nvSpPr>
        <p:spPr>
          <a:xfrm>
            <a:off x="6126482" y="4951476"/>
            <a:ext cx="2255517" cy="1296924"/>
          </a:xfrm>
          <a:prstGeom prst="wedgeRectCallout">
            <a:avLst>
              <a:gd name="adj1" fmla="val -118505"/>
              <a:gd name="adj2" fmla="val -156893"/>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is sending a message on port 3. I’ll remember that…</a:t>
            </a:r>
          </a:p>
        </p:txBody>
      </p:sp>
      <p:sp>
        <p:nvSpPr>
          <p:cNvPr id="3" name="Rectangle 2">
            <a:extLst>
              <a:ext uri="{FF2B5EF4-FFF2-40B4-BE49-F238E27FC236}">
                <a16:creationId xmlns:a16="http://schemas.microsoft.com/office/drawing/2014/main" id="{DE566DC4-CEDA-4DCB-981A-39A211430983}"/>
              </a:ext>
            </a:extLst>
          </p:cNvPr>
          <p:cNvSpPr/>
          <p:nvPr/>
        </p:nvSpPr>
        <p:spPr>
          <a:xfrm>
            <a:off x="3810000" y="2895600"/>
            <a:ext cx="1066800"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SWITCH</a:t>
            </a:r>
          </a:p>
        </p:txBody>
      </p:sp>
      <p:sp>
        <p:nvSpPr>
          <p:cNvPr id="5" name="Arrow: Right 4">
            <a:extLst>
              <a:ext uri="{FF2B5EF4-FFF2-40B4-BE49-F238E27FC236}">
                <a16:creationId xmlns:a16="http://schemas.microsoft.com/office/drawing/2014/main" id="{EAE5733C-E632-43CF-90C7-9623D0E4A5EE}"/>
              </a:ext>
            </a:extLst>
          </p:cNvPr>
          <p:cNvSpPr/>
          <p:nvPr/>
        </p:nvSpPr>
        <p:spPr>
          <a:xfrm rot="10800000">
            <a:off x="4995420" y="3186684"/>
            <a:ext cx="677160" cy="48463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08873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be 3">
            <a:extLst>
              <a:ext uri="{FF2B5EF4-FFF2-40B4-BE49-F238E27FC236}">
                <a16:creationId xmlns:a16="http://schemas.microsoft.com/office/drawing/2014/main" id="{2AA0AC51-9963-48C3-9F84-D8C96847CEC8}"/>
              </a:ext>
            </a:extLst>
          </p:cNvPr>
          <p:cNvSpPr/>
          <p:nvPr/>
        </p:nvSpPr>
        <p:spPr>
          <a:xfrm>
            <a:off x="1143000" y="28575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A</a:t>
            </a:r>
            <a:endParaRPr lang="en-US" b="1" dirty="0"/>
          </a:p>
        </p:txBody>
      </p:sp>
      <p:sp>
        <p:nvSpPr>
          <p:cNvPr id="6" name="Cube 5">
            <a:extLst>
              <a:ext uri="{FF2B5EF4-FFF2-40B4-BE49-F238E27FC236}">
                <a16:creationId xmlns:a16="http://schemas.microsoft.com/office/drawing/2014/main" id="{57436F12-DFBC-433A-BA4B-2AB971C386CD}"/>
              </a:ext>
            </a:extLst>
          </p:cNvPr>
          <p:cNvSpPr/>
          <p:nvPr/>
        </p:nvSpPr>
        <p:spPr>
          <a:xfrm>
            <a:off x="5791202" y="28575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B</a:t>
            </a:r>
            <a:endParaRPr lang="en-US" b="1" dirty="0"/>
          </a:p>
        </p:txBody>
      </p:sp>
      <p:sp>
        <p:nvSpPr>
          <p:cNvPr id="7" name="Cube 6">
            <a:extLst>
              <a:ext uri="{FF2B5EF4-FFF2-40B4-BE49-F238E27FC236}">
                <a16:creationId xmlns:a16="http://schemas.microsoft.com/office/drawing/2014/main" id="{7D3A6D2B-3602-4536-BF36-25F9CBBF956F}"/>
              </a:ext>
            </a:extLst>
          </p:cNvPr>
          <p:cNvSpPr/>
          <p:nvPr/>
        </p:nvSpPr>
        <p:spPr>
          <a:xfrm>
            <a:off x="3352800" y="45720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D</a:t>
            </a:r>
            <a:endParaRPr lang="en-US" b="1" dirty="0"/>
          </a:p>
        </p:txBody>
      </p:sp>
      <p:sp>
        <p:nvSpPr>
          <p:cNvPr id="8" name="Cube 7">
            <a:extLst>
              <a:ext uri="{FF2B5EF4-FFF2-40B4-BE49-F238E27FC236}">
                <a16:creationId xmlns:a16="http://schemas.microsoft.com/office/drawing/2014/main" id="{FCBC6C0D-AE37-4798-AF46-27DBE94799F6}"/>
              </a:ext>
            </a:extLst>
          </p:cNvPr>
          <p:cNvSpPr/>
          <p:nvPr/>
        </p:nvSpPr>
        <p:spPr>
          <a:xfrm>
            <a:off x="3352800" y="9906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C</a:t>
            </a:r>
            <a:endParaRPr lang="en-US" b="1" dirty="0"/>
          </a:p>
        </p:txBody>
      </p:sp>
      <p:sp>
        <p:nvSpPr>
          <p:cNvPr id="11" name="Rectangle 10">
            <a:extLst>
              <a:ext uri="{FF2B5EF4-FFF2-40B4-BE49-F238E27FC236}">
                <a16:creationId xmlns:a16="http://schemas.microsoft.com/office/drawing/2014/main" id="{60535800-3964-49A7-9E99-F034D0032EB3}"/>
              </a:ext>
            </a:extLst>
          </p:cNvPr>
          <p:cNvSpPr/>
          <p:nvPr/>
        </p:nvSpPr>
        <p:spPr>
          <a:xfrm>
            <a:off x="5925378" y="1559743"/>
            <a:ext cx="1874519" cy="11430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en-US" b="1" dirty="0"/>
              <a:t>TO: </a:t>
            </a:r>
            <a:r>
              <a:rPr lang="en-US" dirty="0"/>
              <a:t> </a:t>
            </a:r>
            <a:r>
              <a:rPr lang="en-US" i="1" dirty="0"/>
              <a:t>A</a:t>
            </a:r>
            <a:endParaRPr lang="en-US" dirty="0"/>
          </a:p>
          <a:p>
            <a:r>
              <a:rPr lang="en-US" b="1" dirty="0"/>
              <a:t>FROM:</a:t>
            </a:r>
            <a:r>
              <a:rPr lang="en-US" dirty="0"/>
              <a:t> </a:t>
            </a:r>
            <a:r>
              <a:rPr lang="en-US" i="1" dirty="0"/>
              <a:t>B</a:t>
            </a:r>
            <a:endParaRPr lang="en-US" dirty="0"/>
          </a:p>
          <a:p>
            <a:pPr algn="ctr"/>
            <a:endParaRPr lang="en-US" b="1" dirty="0"/>
          </a:p>
          <a:p>
            <a:pPr algn="ctr"/>
            <a:r>
              <a:rPr lang="en-US" dirty="0"/>
              <a:t>{DATA}</a:t>
            </a:r>
          </a:p>
        </p:txBody>
      </p:sp>
      <p:sp>
        <p:nvSpPr>
          <p:cNvPr id="13" name="Speech Bubble: Rectangle 12">
            <a:extLst>
              <a:ext uri="{FF2B5EF4-FFF2-40B4-BE49-F238E27FC236}">
                <a16:creationId xmlns:a16="http://schemas.microsoft.com/office/drawing/2014/main" id="{9453FDF5-34B3-4EA0-9865-EF649F5B55B1}"/>
              </a:ext>
            </a:extLst>
          </p:cNvPr>
          <p:cNvSpPr/>
          <p:nvPr/>
        </p:nvSpPr>
        <p:spPr>
          <a:xfrm>
            <a:off x="6126482" y="4951476"/>
            <a:ext cx="2255517" cy="1296924"/>
          </a:xfrm>
          <a:prstGeom prst="wedgeRectCallout">
            <a:avLst>
              <a:gd name="adj1" fmla="val -118505"/>
              <a:gd name="adj2" fmla="val -156893"/>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Sending message to port 1, because that’s where A was last time</a:t>
            </a:r>
          </a:p>
        </p:txBody>
      </p:sp>
      <p:sp>
        <p:nvSpPr>
          <p:cNvPr id="3" name="Rectangle 2">
            <a:extLst>
              <a:ext uri="{FF2B5EF4-FFF2-40B4-BE49-F238E27FC236}">
                <a16:creationId xmlns:a16="http://schemas.microsoft.com/office/drawing/2014/main" id="{DE566DC4-CEDA-4DCB-981A-39A211430983}"/>
              </a:ext>
            </a:extLst>
          </p:cNvPr>
          <p:cNvSpPr/>
          <p:nvPr/>
        </p:nvSpPr>
        <p:spPr>
          <a:xfrm>
            <a:off x="3810000" y="2895600"/>
            <a:ext cx="1066800"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SWITCH</a:t>
            </a:r>
          </a:p>
        </p:txBody>
      </p:sp>
      <p:sp>
        <p:nvSpPr>
          <p:cNvPr id="5" name="Arrow: Right 4">
            <a:extLst>
              <a:ext uri="{FF2B5EF4-FFF2-40B4-BE49-F238E27FC236}">
                <a16:creationId xmlns:a16="http://schemas.microsoft.com/office/drawing/2014/main" id="{EAE5733C-E632-43CF-90C7-9623D0E4A5EE}"/>
              </a:ext>
            </a:extLst>
          </p:cNvPr>
          <p:cNvSpPr/>
          <p:nvPr/>
        </p:nvSpPr>
        <p:spPr>
          <a:xfrm rot="10800000">
            <a:off x="3059782" y="3186684"/>
            <a:ext cx="677160" cy="48463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42936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ACDFA-E427-430A-893A-202356DA10B4}"/>
              </a:ext>
            </a:extLst>
          </p:cNvPr>
          <p:cNvSpPr>
            <a:spLocks noGrp="1"/>
          </p:cNvSpPr>
          <p:nvPr>
            <p:ph type="title"/>
          </p:nvPr>
        </p:nvSpPr>
        <p:spPr/>
        <p:txBody>
          <a:bodyPr/>
          <a:lstStyle/>
          <a:p>
            <a:r>
              <a:rPr lang="en-US" dirty="0"/>
              <a:t>IP Address Mapping</a:t>
            </a:r>
          </a:p>
        </p:txBody>
      </p:sp>
      <p:sp>
        <p:nvSpPr>
          <p:cNvPr id="3" name="Content Placeholder 2">
            <a:extLst>
              <a:ext uri="{FF2B5EF4-FFF2-40B4-BE49-F238E27FC236}">
                <a16:creationId xmlns:a16="http://schemas.microsoft.com/office/drawing/2014/main" id="{13640C54-DD01-42F0-8387-E2654986DF03}"/>
              </a:ext>
            </a:extLst>
          </p:cNvPr>
          <p:cNvSpPr>
            <a:spLocks noGrp="1"/>
          </p:cNvSpPr>
          <p:nvPr>
            <p:ph idx="1"/>
          </p:nvPr>
        </p:nvSpPr>
        <p:spPr/>
        <p:txBody>
          <a:bodyPr/>
          <a:lstStyle/>
          <a:p>
            <a:r>
              <a:rPr lang="en-US" dirty="0"/>
              <a:t>MAC addresses are great, but app layer doesn’t use them</a:t>
            </a:r>
          </a:p>
          <a:p>
            <a:r>
              <a:rPr lang="en-US" dirty="0"/>
              <a:t>Even when communicating on your LAN, you use IP </a:t>
            </a:r>
            <a:r>
              <a:rPr lang="en-US" dirty="0" err="1"/>
              <a:t>addrs</a:t>
            </a:r>
            <a:endParaRPr lang="en-US" dirty="0"/>
          </a:p>
          <a:p>
            <a:r>
              <a:rPr lang="en-US" dirty="0"/>
              <a:t>To communicate, IP-to-MAC address mapping required</a:t>
            </a:r>
          </a:p>
          <a:p>
            <a:r>
              <a:rPr lang="en-US" dirty="0"/>
              <a:t>Enter the Address Resolution Protocol (ARP)</a:t>
            </a:r>
          </a:p>
        </p:txBody>
      </p:sp>
    </p:spTree>
    <p:extLst>
      <p:ext uri="{BB962C8B-B14F-4D97-AF65-F5344CB8AC3E}">
        <p14:creationId xmlns:p14="http://schemas.microsoft.com/office/powerpoint/2010/main" val="1261276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AC4F6-350B-4492-9ECF-F88B494C75CE}"/>
              </a:ext>
            </a:extLst>
          </p:cNvPr>
          <p:cNvSpPr>
            <a:spLocks noGrp="1"/>
          </p:cNvSpPr>
          <p:nvPr>
            <p:ph type="title"/>
          </p:nvPr>
        </p:nvSpPr>
        <p:spPr/>
        <p:txBody>
          <a:bodyPr/>
          <a:lstStyle/>
          <a:p>
            <a:r>
              <a:rPr lang="en-US" dirty="0"/>
              <a:t>Computing 1960-1980 (</a:t>
            </a:r>
            <a:r>
              <a:rPr lang="en-US" dirty="0" err="1"/>
              <a:t>ish</a:t>
            </a:r>
            <a:r>
              <a:rPr lang="en-US" dirty="0"/>
              <a:t>)</a:t>
            </a:r>
          </a:p>
        </p:txBody>
      </p:sp>
      <p:pic>
        <p:nvPicPr>
          <p:cNvPr id="5" name="Picture 4">
            <a:extLst>
              <a:ext uri="{FF2B5EF4-FFF2-40B4-BE49-F238E27FC236}">
                <a16:creationId xmlns:a16="http://schemas.microsoft.com/office/drawing/2014/main" id="{172FC498-A0C6-43C4-A7B7-3316B931FF3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571362" y="2865910"/>
            <a:ext cx="2864835" cy="1897613"/>
          </a:xfrm>
          <a:prstGeom prst="rect">
            <a:avLst/>
          </a:prstGeom>
        </p:spPr>
      </p:pic>
      <p:sp>
        <p:nvSpPr>
          <p:cNvPr id="6" name="TextBox 5">
            <a:extLst>
              <a:ext uri="{FF2B5EF4-FFF2-40B4-BE49-F238E27FC236}">
                <a16:creationId xmlns:a16="http://schemas.microsoft.com/office/drawing/2014/main" id="{A8ED2C29-6DC4-480C-8318-A22AB8871411}"/>
              </a:ext>
            </a:extLst>
          </p:cNvPr>
          <p:cNvSpPr txBox="1"/>
          <p:nvPr/>
        </p:nvSpPr>
        <p:spPr>
          <a:xfrm>
            <a:off x="5571362" y="4902170"/>
            <a:ext cx="2864835" cy="196208"/>
          </a:xfrm>
          <a:prstGeom prst="rect">
            <a:avLst/>
          </a:prstGeom>
          <a:noFill/>
        </p:spPr>
        <p:txBody>
          <a:bodyPr wrap="square" rtlCol="0">
            <a:spAutoFit/>
          </a:bodyPr>
          <a:lstStyle/>
          <a:p>
            <a:r>
              <a:rPr lang="en-US" sz="675">
                <a:hlinkClick r:id="rId3" tooltip="http://www.thaigoodview.com/node/161284"/>
              </a:rPr>
              <a:t>This Photo</a:t>
            </a:r>
            <a:r>
              <a:rPr lang="en-US" sz="675"/>
              <a:t> by Unknown Author is licensed under </a:t>
            </a:r>
            <a:r>
              <a:rPr lang="en-US" sz="675">
                <a:hlinkClick r:id="rId4" tooltip="https://creativecommons.org/licenses/by-nc-sa/3.0/"/>
              </a:rPr>
              <a:t>CC BY-SA-NC</a:t>
            </a:r>
            <a:endParaRPr lang="en-US" sz="675"/>
          </a:p>
        </p:txBody>
      </p:sp>
      <p:pic>
        <p:nvPicPr>
          <p:cNvPr id="8" name="Picture 7">
            <a:extLst>
              <a:ext uri="{FF2B5EF4-FFF2-40B4-BE49-F238E27FC236}">
                <a16:creationId xmlns:a16="http://schemas.microsoft.com/office/drawing/2014/main" id="{6B68F87B-D9EA-4BFF-90EC-9A7A31E8D6D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707804" y="2861820"/>
            <a:ext cx="2210500" cy="1961819"/>
          </a:xfrm>
          <a:prstGeom prst="rect">
            <a:avLst/>
          </a:prstGeom>
        </p:spPr>
      </p:pic>
      <p:sp>
        <p:nvSpPr>
          <p:cNvPr id="9" name="TextBox 8">
            <a:extLst>
              <a:ext uri="{FF2B5EF4-FFF2-40B4-BE49-F238E27FC236}">
                <a16:creationId xmlns:a16="http://schemas.microsoft.com/office/drawing/2014/main" id="{29375814-938D-4961-A491-095E380B2C4D}"/>
              </a:ext>
            </a:extLst>
          </p:cNvPr>
          <p:cNvSpPr txBox="1"/>
          <p:nvPr/>
        </p:nvSpPr>
        <p:spPr>
          <a:xfrm>
            <a:off x="1674253" y="6977190"/>
            <a:ext cx="7072447" cy="196208"/>
          </a:xfrm>
          <a:prstGeom prst="rect">
            <a:avLst/>
          </a:prstGeom>
          <a:noFill/>
        </p:spPr>
        <p:txBody>
          <a:bodyPr wrap="square" rtlCol="0">
            <a:spAutoFit/>
          </a:bodyPr>
          <a:lstStyle/>
          <a:p>
            <a:r>
              <a:rPr lang="en-US" sz="675">
                <a:hlinkClick r:id="rId6" tooltip="https://en.wikipedia.org/wiki/Computer_terminal#Dumb_terminals"/>
              </a:rPr>
              <a:t>This Photo</a:t>
            </a:r>
            <a:r>
              <a:rPr lang="en-US" sz="675"/>
              <a:t> by Unknown Author is licensed under </a:t>
            </a:r>
            <a:r>
              <a:rPr lang="en-US" sz="675">
                <a:hlinkClick r:id="rId7" tooltip="https://creativecommons.org/licenses/by-sa/3.0/"/>
              </a:rPr>
              <a:t>CC BY-SA</a:t>
            </a:r>
            <a:endParaRPr lang="en-US" sz="675"/>
          </a:p>
        </p:txBody>
      </p:sp>
      <p:sp>
        <p:nvSpPr>
          <p:cNvPr id="10" name="TextBox 9">
            <a:extLst>
              <a:ext uri="{FF2B5EF4-FFF2-40B4-BE49-F238E27FC236}">
                <a16:creationId xmlns:a16="http://schemas.microsoft.com/office/drawing/2014/main" id="{A1488420-2333-4AEB-9E29-807ABFFA5155}"/>
              </a:ext>
            </a:extLst>
          </p:cNvPr>
          <p:cNvSpPr txBox="1"/>
          <p:nvPr/>
        </p:nvSpPr>
        <p:spPr>
          <a:xfrm>
            <a:off x="6381166" y="5213942"/>
            <a:ext cx="1207382" cy="300082"/>
          </a:xfrm>
          <a:prstGeom prst="rect">
            <a:avLst/>
          </a:prstGeom>
          <a:noFill/>
        </p:spPr>
        <p:txBody>
          <a:bodyPr wrap="none" rtlCol="0">
            <a:spAutoFit/>
          </a:bodyPr>
          <a:lstStyle/>
          <a:p>
            <a:r>
              <a:rPr lang="en-US" sz="1350" dirty="0"/>
              <a:t>MAINFRAME</a:t>
            </a:r>
          </a:p>
        </p:txBody>
      </p:sp>
      <p:sp>
        <p:nvSpPr>
          <p:cNvPr id="11" name="TextBox 10">
            <a:extLst>
              <a:ext uri="{FF2B5EF4-FFF2-40B4-BE49-F238E27FC236}">
                <a16:creationId xmlns:a16="http://schemas.microsoft.com/office/drawing/2014/main" id="{D41B53F3-CDEF-49F9-A4C2-2B2C4BDD04E8}"/>
              </a:ext>
            </a:extLst>
          </p:cNvPr>
          <p:cNvSpPr txBox="1"/>
          <p:nvPr/>
        </p:nvSpPr>
        <p:spPr>
          <a:xfrm>
            <a:off x="982858" y="5210270"/>
            <a:ext cx="1709122" cy="300082"/>
          </a:xfrm>
          <a:prstGeom prst="rect">
            <a:avLst/>
          </a:prstGeom>
          <a:noFill/>
        </p:spPr>
        <p:txBody>
          <a:bodyPr wrap="none" rtlCol="0">
            <a:spAutoFit/>
          </a:bodyPr>
          <a:lstStyle/>
          <a:p>
            <a:r>
              <a:rPr lang="en-US" sz="1350" dirty="0"/>
              <a:t>“DUMB” TERMINAL</a:t>
            </a:r>
          </a:p>
        </p:txBody>
      </p:sp>
      <p:sp>
        <p:nvSpPr>
          <p:cNvPr id="12" name="Arrow: Left-Right 11">
            <a:extLst>
              <a:ext uri="{FF2B5EF4-FFF2-40B4-BE49-F238E27FC236}">
                <a16:creationId xmlns:a16="http://schemas.microsoft.com/office/drawing/2014/main" id="{34B3AB0E-D878-461E-B679-1574F08B7C9C}"/>
              </a:ext>
            </a:extLst>
          </p:cNvPr>
          <p:cNvSpPr/>
          <p:nvPr/>
        </p:nvSpPr>
        <p:spPr>
          <a:xfrm>
            <a:off x="3087933" y="3660992"/>
            <a:ext cx="2387464" cy="55557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NETWORK</a:t>
            </a:r>
          </a:p>
        </p:txBody>
      </p:sp>
      <p:sp>
        <p:nvSpPr>
          <p:cNvPr id="3" name="TextBox 2">
            <a:extLst>
              <a:ext uri="{FF2B5EF4-FFF2-40B4-BE49-F238E27FC236}">
                <a16:creationId xmlns:a16="http://schemas.microsoft.com/office/drawing/2014/main" id="{10F7FB8F-6459-41E6-9883-A4659C9407E6}"/>
              </a:ext>
            </a:extLst>
          </p:cNvPr>
          <p:cNvSpPr txBox="1"/>
          <p:nvPr/>
        </p:nvSpPr>
        <p:spPr>
          <a:xfrm>
            <a:off x="5161135" y="5434488"/>
            <a:ext cx="4439036" cy="300082"/>
          </a:xfrm>
          <a:prstGeom prst="rect">
            <a:avLst/>
          </a:prstGeom>
          <a:noFill/>
        </p:spPr>
        <p:txBody>
          <a:bodyPr wrap="none" rtlCol="0">
            <a:spAutoFit/>
          </a:bodyPr>
          <a:lstStyle/>
          <a:p>
            <a:r>
              <a:rPr lang="en-US" sz="1350" dirty="0"/>
              <a:t>All the processing (computer brains) happens here</a:t>
            </a:r>
          </a:p>
        </p:txBody>
      </p:sp>
      <p:sp>
        <p:nvSpPr>
          <p:cNvPr id="4" name="TextBox 3">
            <a:extLst>
              <a:ext uri="{FF2B5EF4-FFF2-40B4-BE49-F238E27FC236}">
                <a16:creationId xmlns:a16="http://schemas.microsoft.com/office/drawing/2014/main" id="{3B3D7586-6A40-44EF-98A3-118B136F3D74}"/>
              </a:ext>
            </a:extLst>
          </p:cNvPr>
          <p:cNvSpPr txBox="1"/>
          <p:nvPr/>
        </p:nvSpPr>
        <p:spPr>
          <a:xfrm>
            <a:off x="470434" y="5456309"/>
            <a:ext cx="3371436" cy="300082"/>
          </a:xfrm>
          <a:prstGeom prst="rect">
            <a:avLst/>
          </a:prstGeom>
          <a:noFill/>
        </p:spPr>
        <p:txBody>
          <a:bodyPr wrap="none" rtlCol="0">
            <a:spAutoFit/>
          </a:bodyPr>
          <a:lstStyle/>
          <a:p>
            <a:r>
              <a:rPr lang="en-US" sz="1350" dirty="0"/>
              <a:t>Basically, just a keyboard and monitor</a:t>
            </a:r>
          </a:p>
        </p:txBody>
      </p:sp>
    </p:spTree>
    <p:extLst>
      <p:ext uri="{BB962C8B-B14F-4D97-AF65-F5344CB8AC3E}">
        <p14:creationId xmlns:p14="http://schemas.microsoft.com/office/powerpoint/2010/main" val="24161763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E02F4-4F2D-405A-AA7E-7C636D594650}"/>
              </a:ext>
            </a:extLst>
          </p:cNvPr>
          <p:cNvSpPr>
            <a:spLocks noGrp="1"/>
          </p:cNvSpPr>
          <p:nvPr>
            <p:ph type="title"/>
          </p:nvPr>
        </p:nvSpPr>
        <p:spPr/>
        <p:txBody>
          <a:bodyPr/>
          <a:lstStyle/>
          <a:p>
            <a:r>
              <a:rPr lang="en-US" dirty="0"/>
              <a:t>In Class Exercise</a:t>
            </a:r>
          </a:p>
        </p:txBody>
      </p:sp>
      <p:sp>
        <p:nvSpPr>
          <p:cNvPr id="3" name="Content Placeholder 2">
            <a:extLst>
              <a:ext uri="{FF2B5EF4-FFF2-40B4-BE49-F238E27FC236}">
                <a16:creationId xmlns:a16="http://schemas.microsoft.com/office/drawing/2014/main" id="{DFBF0511-585C-4E62-9F83-706A79C01F32}"/>
              </a:ext>
            </a:extLst>
          </p:cNvPr>
          <p:cNvSpPr>
            <a:spLocks noGrp="1"/>
          </p:cNvSpPr>
          <p:nvPr>
            <p:ph idx="1"/>
          </p:nvPr>
        </p:nvSpPr>
        <p:spPr/>
        <p:txBody>
          <a:bodyPr>
            <a:normAutofit/>
          </a:bodyPr>
          <a:lstStyle/>
          <a:p>
            <a:r>
              <a:rPr lang="en-US" sz="2800" dirty="0"/>
              <a:t>Find your computer’s </a:t>
            </a:r>
          </a:p>
          <a:p>
            <a:pPr lvl="1"/>
            <a:r>
              <a:rPr lang="en-US" sz="2400" dirty="0"/>
              <a:t>IP Address</a:t>
            </a:r>
          </a:p>
          <a:p>
            <a:pPr lvl="1"/>
            <a:r>
              <a:rPr lang="en-US" sz="2400" dirty="0"/>
              <a:t>MAC Address</a:t>
            </a:r>
          </a:p>
          <a:p>
            <a:pPr lvl="1"/>
            <a:r>
              <a:rPr lang="en-US" sz="2400" dirty="0"/>
              <a:t>Gateway</a:t>
            </a:r>
          </a:p>
        </p:txBody>
      </p:sp>
    </p:spTree>
    <p:extLst>
      <p:ext uri="{BB962C8B-B14F-4D97-AF65-F5344CB8AC3E}">
        <p14:creationId xmlns:p14="http://schemas.microsoft.com/office/powerpoint/2010/main" val="25675945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E0037-E753-4F06-8C77-B7D29DBD0472}"/>
              </a:ext>
            </a:extLst>
          </p:cNvPr>
          <p:cNvSpPr>
            <a:spLocks noGrp="1"/>
          </p:cNvSpPr>
          <p:nvPr>
            <p:ph type="title"/>
          </p:nvPr>
        </p:nvSpPr>
        <p:spPr/>
        <p:txBody>
          <a:bodyPr/>
          <a:lstStyle/>
          <a:p>
            <a:r>
              <a:rPr lang="en-US" dirty="0"/>
              <a:t>Internetworking Concepts</a:t>
            </a:r>
          </a:p>
        </p:txBody>
      </p:sp>
      <p:sp>
        <p:nvSpPr>
          <p:cNvPr id="3" name="Content Placeholder 2">
            <a:extLst>
              <a:ext uri="{FF2B5EF4-FFF2-40B4-BE49-F238E27FC236}">
                <a16:creationId xmlns:a16="http://schemas.microsoft.com/office/drawing/2014/main" id="{B1241778-1951-4174-A9DD-21A5A8AF41C5}"/>
              </a:ext>
            </a:extLst>
          </p:cNvPr>
          <p:cNvSpPr>
            <a:spLocks noGrp="1"/>
          </p:cNvSpPr>
          <p:nvPr>
            <p:ph idx="1"/>
          </p:nvPr>
        </p:nvSpPr>
        <p:spPr/>
        <p:txBody>
          <a:bodyPr/>
          <a:lstStyle/>
          <a:p>
            <a:r>
              <a:rPr lang="en-US" dirty="0"/>
              <a:t>We’ve covered how to talk to a LAN node.</a:t>
            </a:r>
          </a:p>
          <a:p>
            <a:r>
              <a:rPr lang="en-US" dirty="0"/>
              <a:t>What about a node outside our broadcast domain?</a:t>
            </a:r>
          </a:p>
          <a:p>
            <a:r>
              <a:rPr lang="en-US" dirty="0"/>
              <a:t>Requires </a:t>
            </a:r>
            <a:r>
              <a:rPr lang="en-US" b="1" i="1" dirty="0"/>
              <a:t>internetwork routing</a:t>
            </a:r>
            <a:endParaRPr lang="en-US" dirty="0"/>
          </a:p>
        </p:txBody>
      </p:sp>
    </p:spTree>
    <p:extLst>
      <p:ext uri="{BB962C8B-B14F-4D97-AF65-F5344CB8AC3E}">
        <p14:creationId xmlns:p14="http://schemas.microsoft.com/office/powerpoint/2010/main" val="40851651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5BA87-A939-472F-B766-553DA9994923}"/>
              </a:ext>
            </a:extLst>
          </p:cNvPr>
          <p:cNvSpPr>
            <a:spLocks noGrp="1"/>
          </p:cNvSpPr>
          <p:nvPr>
            <p:ph type="title"/>
          </p:nvPr>
        </p:nvSpPr>
        <p:spPr/>
        <p:txBody>
          <a:bodyPr/>
          <a:lstStyle/>
          <a:p>
            <a:r>
              <a:rPr lang="en-US" dirty="0"/>
              <a:t>Exiting the LAN</a:t>
            </a:r>
          </a:p>
        </p:txBody>
      </p:sp>
      <p:sp>
        <p:nvSpPr>
          <p:cNvPr id="3" name="Content Placeholder 2">
            <a:extLst>
              <a:ext uri="{FF2B5EF4-FFF2-40B4-BE49-F238E27FC236}">
                <a16:creationId xmlns:a16="http://schemas.microsoft.com/office/drawing/2014/main" id="{D552A6D0-6D77-4AAC-8251-1A74198EACE7}"/>
              </a:ext>
            </a:extLst>
          </p:cNvPr>
          <p:cNvSpPr>
            <a:spLocks noGrp="1"/>
          </p:cNvSpPr>
          <p:nvPr>
            <p:ph idx="1"/>
          </p:nvPr>
        </p:nvSpPr>
        <p:spPr/>
        <p:txBody>
          <a:bodyPr/>
          <a:lstStyle/>
          <a:p>
            <a:r>
              <a:rPr lang="en-US" dirty="0"/>
              <a:t>A </a:t>
            </a:r>
            <a:r>
              <a:rPr lang="en-US" b="1" i="1" dirty="0"/>
              <a:t>gateway</a:t>
            </a:r>
            <a:r>
              <a:rPr lang="en-US" dirty="0"/>
              <a:t> node is connected to TWO+ LANs</a:t>
            </a:r>
          </a:p>
          <a:p>
            <a:r>
              <a:rPr lang="en-US" dirty="0"/>
              <a:t>For any external IP address, use the MAC </a:t>
            </a:r>
            <a:r>
              <a:rPr lang="en-US" dirty="0" err="1"/>
              <a:t>addr</a:t>
            </a:r>
            <a:r>
              <a:rPr lang="en-US" dirty="0"/>
              <a:t> of the gateway</a:t>
            </a:r>
          </a:p>
          <a:p>
            <a:r>
              <a:rPr lang="en-US" dirty="0"/>
              <a:t>(True </a:t>
            </a:r>
            <a:r>
              <a:rPr lang="en-US" dirty="0" err="1"/>
              <a:t>dest</a:t>
            </a:r>
            <a:r>
              <a:rPr lang="en-US" dirty="0"/>
              <a:t> IP </a:t>
            </a:r>
            <a:r>
              <a:rPr lang="en-US" dirty="0" err="1"/>
              <a:t>addr</a:t>
            </a:r>
            <a:r>
              <a:rPr lang="en-US" dirty="0"/>
              <a:t> remains the same!)</a:t>
            </a:r>
          </a:p>
          <a:p>
            <a:r>
              <a:rPr lang="en-US" dirty="0"/>
              <a:t>Gateway node will examine the </a:t>
            </a:r>
            <a:r>
              <a:rPr lang="en-US" dirty="0" err="1"/>
              <a:t>dest</a:t>
            </a:r>
            <a:r>
              <a:rPr lang="en-US" dirty="0"/>
              <a:t> IP </a:t>
            </a:r>
            <a:r>
              <a:rPr lang="en-US" dirty="0" err="1"/>
              <a:t>addr</a:t>
            </a:r>
            <a:endParaRPr lang="en-US" dirty="0"/>
          </a:p>
          <a:p>
            <a:r>
              <a:rPr lang="en-US" dirty="0"/>
              <a:t>Gateway node determines where to send the data next</a:t>
            </a:r>
          </a:p>
        </p:txBody>
      </p:sp>
    </p:spTree>
    <p:extLst>
      <p:ext uri="{BB962C8B-B14F-4D97-AF65-F5344CB8AC3E}">
        <p14:creationId xmlns:p14="http://schemas.microsoft.com/office/powerpoint/2010/main" val="26906012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Straight Connector 18">
            <a:extLst>
              <a:ext uri="{FF2B5EF4-FFF2-40B4-BE49-F238E27FC236}">
                <a16:creationId xmlns:a16="http://schemas.microsoft.com/office/drawing/2014/main" id="{A85192F9-C6DB-4137-8B7F-CE0967685E63}"/>
              </a:ext>
            </a:extLst>
          </p:cNvPr>
          <p:cNvCxnSpPr>
            <a:cxnSpLocks/>
          </p:cNvCxnSpPr>
          <p:nvPr/>
        </p:nvCxnSpPr>
        <p:spPr>
          <a:xfrm>
            <a:off x="5161646" y="381000"/>
            <a:ext cx="0" cy="6400800"/>
          </a:xfrm>
          <a:prstGeom prst="line">
            <a:avLst/>
          </a:prstGeom>
          <a:ln>
            <a:solidFill>
              <a:schemeClr val="tx1">
                <a:lumMod val="95000"/>
              </a:schemeClr>
            </a:solidFill>
          </a:ln>
        </p:spPr>
        <p:style>
          <a:lnRef idx="1">
            <a:schemeClr val="accent1"/>
          </a:lnRef>
          <a:fillRef idx="0">
            <a:schemeClr val="accent1"/>
          </a:fillRef>
          <a:effectRef idx="0">
            <a:schemeClr val="accent1"/>
          </a:effectRef>
          <a:fontRef idx="minor">
            <a:schemeClr val="tx1"/>
          </a:fontRef>
        </p:style>
      </p:cxnSp>
      <p:sp>
        <p:nvSpPr>
          <p:cNvPr id="4" name="Cube 3">
            <a:extLst>
              <a:ext uri="{FF2B5EF4-FFF2-40B4-BE49-F238E27FC236}">
                <a16:creationId xmlns:a16="http://schemas.microsoft.com/office/drawing/2014/main" id="{2AA0AC51-9963-48C3-9F84-D8C96847CEC8}"/>
              </a:ext>
            </a:extLst>
          </p:cNvPr>
          <p:cNvSpPr/>
          <p:nvPr/>
        </p:nvSpPr>
        <p:spPr>
          <a:xfrm>
            <a:off x="1255667" y="5590385"/>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IP:</a:t>
            </a:r>
            <a:r>
              <a:rPr lang="en-US" dirty="0"/>
              <a:t> W</a:t>
            </a:r>
          </a:p>
          <a:p>
            <a:pPr algn="ctr"/>
            <a:r>
              <a:rPr lang="en-US" b="1" dirty="0"/>
              <a:t>MAC: A</a:t>
            </a:r>
          </a:p>
        </p:txBody>
      </p:sp>
      <p:sp>
        <p:nvSpPr>
          <p:cNvPr id="6" name="Cube 5">
            <a:extLst>
              <a:ext uri="{FF2B5EF4-FFF2-40B4-BE49-F238E27FC236}">
                <a16:creationId xmlns:a16="http://schemas.microsoft.com/office/drawing/2014/main" id="{57436F12-DFBC-433A-BA4B-2AB971C386CD}"/>
              </a:ext>
            </a:extLst>
          </p:cNvPr>
          <p:cNvSpPr/>
          <p:nvPr/>
        </p:nvSpPr>
        <p:spPr>
          <a:xfrm>
            <a:off x="4133033" y="5586873"/>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(GW) IP: </a:t>
            </a:r>
            <a:r>
              <a:rPr lang="en-US" dirty="0"/>
              <a:t>X</a:t>
            </a:r>
            <a:endParaRPr lang="en-US" b="1" dirty="0"/>
          </a:p>
          <a:p>
            <a:pPr algn="ctr"/>
            <a:r>
              <a:rPr lang="en-US" b="1" dirty="0"/>
              <a:t>MAC: </a:t>
            </a:r>
            <a:r>
              <a:rPr lang="en-US" dirty="0"/>
              <a:t>B</a:t>
            </a:r>
            <a:endParaRPr lang="en-US" b="1" dirty="0"/>
          </a:p>
        </p:txBody>
      </p:sp>
      <p:sp>
        <p:nvSpPr>
          <p:cNvPr id="11" name="Rectangle 10">
            <a:extLst>
              <a:ext uri="{FF2B5EF4-FFF2-40B4-BE49-F238E27FC236}">
                <a16:creationId xmlns:a16="http://schemas.microsoft.com/office/drawing/2014/main" id="{60535800-3964-49A7-9E99-F034D0032EB3}"/>
              </a:ext>
            </a:extLst>
          </p:cNvPr>
          <p:cNvSpPr/>
          <p:nvPr/>
        </p:nvSpPr>
        <p:spPr>
          <a:xfrm>
            <a:off x="192777" y="2132838"/>
            <a:ext cx="1874519" cy="144932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en-US" b="1" dirty="0"/>
              <a:t>ARP TABLE:</a:t>
            </a:r>
          </a:p>
          <a:p>
            <a:endParaRPr lang="en-US" b="1" dirty="0"/>
          </a:p>
          <a:p>
            <a:r>
              <a:rPr lang="en-US" dirty="0"/>
              <a:t>GW &lt;-&gt; MAC B</a:t>
            </a:r>
          </a:p>
        </p:txBody>
      </p:sp>
      <p:sp>
        <p:nvSpPr>
          <p:cNvPr id="2" name="Rectangle 1">
            <a:extLst>
              <a:ext uri="{FF2B5EF4-FFF2-40B4-BE49-F238E27FC236}">
                <a16:creationId xmlns:a16="http://schemas.microsoft.com/office/drawing/2014/main" id="{620FC880-0176-41BF-A5CD-E2FA5065F0C7}"/>
              </a:ext>
            </a:extLst>
          </p:cNvPr>
          <p:cNvSpPr/>
          <p:nvPr/>
        </p:nvSpPr>
        <p:spPr>
          <a:xfrm>
            <a:off x="1752600" y="381000"/>
            <a:ext cx="1676400" cy="9144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IP Packet</a:t>
            </a:r>
          </a:p>
          <a:p>
            <a:r>
              <a:rPr lang="en-US" dirty="0"/>
              <a:t>SRC: W</a:t>
            </a:r>
          </a:p>
          <a:p>
            <a:r>
              <a:rPr lang="en-US" dirty="0"/>
              <a:t>DST: M</a:t>
            </a:r>
          </a:p>
        </p:txBody>
      </p:sp>
      <p:sp>
        <p:nvSpPr>
          <p:cNvPr id="5" name="Arrow: Down 4">
            <a:extLst>
              <a:ext uri="{FF2B5EF4-FFF2-40B4-BE49-F238E27FC236}">
                <a16:creationId xmlns:a16="http://schemas.microsoft.com/office/drawing/2014/main" id="{883A4907-42B4-48FC-A3BC-05BEAC9550C8}"/>
              </a:ext>
            </a:extLst>
          </p:cNvPr>
          <p:cNvSpPr/>
          <p:nvPr/>
        </p:nvSpPr>
        <p:spPr>
          <a:xfrm>
            <a:off x="2438400" y="1407045"/>
            <a:ext cx="484632" cy="91440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9CA8436-15A2-4F17-A725-27BA58FFA399}"/>
              </a:ext>
            </a:extLst>
          </p:cNvPr>
          <p:cNvSpPr/>
          <p:nvPr/>
        </p:nvSpPr>
        <p:spPr>
          <a:xfrm>
            <a:off x="1828799" y="2377267"/>
            <a:ext cx="1676400" cy="60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ETHERNET PROTOCOL</a:t>
            </a:r>
          </a:p>
        </p:txBody>
      </p:sp>
      <p:sp>
        <p:nvSpPr>
          <p:cNvPr id="10" name="Rectangle 9">
            <a:extLst>
              <a:ext uri="{FF2B5EF4-FFF2-40B4-BE49-F238E27FC236}">
                <a16:creationId xmlns:a16="http://schemas.microsoft.com/office/drawing/2014/main" id="{55426781-DB13-454A-AA3D-E6DA5370E525}"/>
              </a:ext>
            </a:extLst>
          </p:cNvPr>
          <p:cNvSpPr/>
          <p:nvPr/>
        </p:nvSpPr>
        <p:spPr>
          <a:xfrm>
            <a:off x="1828799" y="4261889"/>
            <a:ext cx="1981199" cy="132849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b="1" dirty="0"/>
              <a:t>ETHERNET</a:t>
            </a:r>
          </a:p>
          <a:p>
            <a:pPr algn="ctr"/>
            <a:r>
              <a:rPr lang="en-US" dirty="0"/>
              <a:t>SRC: A, DST: B</a:t>
            </a:r>
          </a:p>
          <a:p>
            <a:pPr algn="ctr"/>
            <a:endParaRPr lang="en-US" dirty="0"/>
          </a:p>
          <a:p>
            <a:pPr algn="ctr"/>
            <a:endParaRPr lang="en-US" dirty="0"/>
          </a:p>
        </p:txBody>
      </p:sp>
      <p:sp>
        <p:nvSpPr>
          <p:cNvPr id="13" name="Rectangle 12">
            <a:extLst>
              <a:ext uri="{FF2B5EF4-FFF2-40B4-BE49-F238E27FC236}">
                <a16:creationId xmlns:a16="http://schemas.microsoft.com/office/drawing/2014/main" id="{D74FAB51-6A1D-41CA-AA14-ECEA97D4DFDD}"/>
              </a:ext>
            </a:extLst>
          </p:cNvPr>
          <p:cNvSpPr/>
          <p:nvPr/>
        </p:nvSpPr>
        <p:spPr>
          <a:xfrm>
            <a:off x="1918716" y="4932268"/>
            <a:ext cx="1828800" cy="65811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SRC: W, DST: M</a:t>
            </a:r>
          </a:p>
        </p:txBody>
      </p:sp>
      <p:sp>
        <p:nvSpPr>
          <p:cNvPr id="14" name="Arrow: Down 13">
            <a:extLst>
              <a:ext uri="{FF2B5EF4-FFF2-40B4-BE49-F238E27FC236}">
                <a16:creationId xmlns:a16="http://schemas.microsoft.com/office/drawing/2014/main" id="{12F03457-8338-49EC-8477-37A995A4EEBF}"/>
              </a:ext>
            </a:extLst>
          </p:cNvPr>
          <p:cNvSpPr/>
          <p:nvPr/>
        </p:nvSpPr>
        <p:spPr>
          <a:xfrm>
            <a:off x="2424621" y="3162755"/>
            <a:ext cx="484632" cy="91440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5" name="Cube 14">
            <a:extLst>
              <a:ext uri="{FF2B5EF4-FFF2-40B4-BE49-F238E27FC236}">
                <a16:creationId xmlns:a16="http://schemas.microsoft.com/office/drawing/2014/main" id="{E1ADA81A-0DCF-46AB-BA67-E14547526317}"/>
              </a:ext>
            </a:extLst>
          </p:cNvPr>
          <p:cNvSpPr/>
          <p:nvPr/>
        </p:nvSpPr>
        <p:spPr>
          <a:xfrm>
            <a:off x="7010399" y="5561735"/>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IP</a:t>
            </a:r>
            <a:r>
              <a:rPr lang="en-US" b="1"/>
              <a:t>: </a:t>
            </a:r>
            <a:r>
              <a:rPr lang="en-US" b="1" dirty="0"/>
              <a:t>M</a:t>
            </a:r>
          </a:p>
          <a:p>
            <a:pPr algn="ctr"/>
            <a:r>
              <a:rPr lang="en-US" b="1" dirty="0"/>
              <a:t>MAC: C</a:t>
            </a:r>
          </a:p>
        </p:txBody>
      </p:sp>
      <p:sp>
        <p:nvSpPr>
          <p:cNvPr id="16" name="Arrow: Right 15">
            <a:extLst>
              <a:ext uri="{FF2B5EF4-FFF2-40B4-BE49-F238E27FC236}">
                <a16:creationId xmlns:a16="http://schemas.microsoft.com/office/drawing/2014/main" id="{E113C7FF-F624-4D03-8C5A-92B530439738}"/>
              </a:ext>
            </a:extLst>
          </p:cNvPr>
          <p:cNvSpPr/>
          <p:nvPr/>
        </p:nvSpPr>
        <p:spPr>
          <a:xfrm>
            <a:off x="3236867" y="5916057"/>
            <a:ext cx="978408" cy="48463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88D5A20F-3C29-49E5-8A42-02B4365B3CB9}"/>
              </a:ext>
            </a:extLst>
          </p:cNvPr>
          <p:cNvSpPr/>
          <p:nvPr/>
        </p:nvSpPr>
        <p:spPr>
          <a:xfrm>
            <a:off x="6065520" y="5916057"/>
            <a:ext cx="978408" cy="48463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6C6498F4-CC6C-4511-B8F1-15FBCD540792}"/>
              </a:ext>
            </a:extLst>
          </p:cNvPr>
          <p:cNvSpPr txBox="1"/>
          <p:nvPr/>
        </p:nvSpPr>
        <p:spPr>
          <a:xfrm>
            <a:off x="3505199" y="228600"/>
            <a:ext cx="3130985" cy="369332"/>
          </a:xfrm>
          <a:prstGeom prst="rect">
            <a:avLst/>
          </a:prstGeom>
          <a:noFill/>
        </p:spPr>
        <p:txBody>
          <a:bodyPr wrap="none" rtlCol="0">
            <a:spAutoFit/>
          </a:bodyPr>
          <a:lstStyle/>
          <a:p>
            <a:r>
              <a:rPr lang="en-US" b="1" dirty="0"/>
              <a:t>LAN 1				LAN 2</a:t>
            </a:r>
          </a:p>
        </p:txBody>
      </p:sp>
      <p:sp>
        <p:nvSpPr>
          <p:cNvPr id="22" name="Rectangle 21">
            <a:extLst>
              <a:ext uri="{FF2B5EF4-FFF2-40B4-BE49-F238E27FC236}">
                <a16:creationId xmlns:a16="http://schemas.microsoft.com/office/drawing/2014/main" id="{326CA4C6-A304-4AF3-973A-91C305863E6F}"/>
              </a:ext>
            </a:extLst>
          </p:cNvPr>
          <p:cNvSpPr/>
          <p:nvPr/>
        </p:nvSpPr>
        <p:spPr>
          <a:xfrm>
            <a:off x="4215275" y="4233239"/>
            <a:ext cx="1981199" cy="132849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b="1" dirty="0"/>
              <a:t>ETHERNET</a:t>
            </a:r>
          </a:p>
          <a:p>
            <a:pPr algn="ctr"/>
            <a:r>
              <a:rPr lang="en-US" dirty="0"/>
              <a:t>SRC: B, DST: C</a:t>
            </a:r>
          </a:p>
          <a:p>
            <a:pPr algn="ctr"/>
            <a:endParaRPr lang="en-US" dirty="0"/>
          </a:p>
          <a:p>
            <a:pPr algn="ctr"/>
            <a:endParaRPr lang="en-US" dirty="0"/>
          </a:p>
        </p:txBody>
      </p:sp>
      <p:sp>
        <p:nvSpPr>
          <p:cNvPr id="23" name="Rectangle 22">
            <a:extLst>
              <a:ext uri="{FF2B5EF4-FFF2-40B4-BE49-F238E27FC236}">
                <a16:creationId xmlns:a16="http://schemas.microsoft.com/office/drawing/2014/main" id="{DEB5DC47-534A-4FAE-9073-CF9A6A3FFA0A}"/>
              </a:ext>
            </a:extLst>
          </p:cNvPr>
          <p:cNvSpPr/>
          <p:nvPr/>
        </p:nvSpPr>
        <p:spPr>
          <a:xfrm>
            <a:off x="4305192" y="4903618"/>
            <a:ext cx="1828800" cy="65811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SRC: W, DST: M</a:t>
            </a:r>
          </a:p>
        </p:txBody>
      </p:sp>
      <p:sp>
        <p:nvSpPr>
          <p:cNvPr id="24" name="Rectangle 23">
            <a:extLst>
              <a:ext uri="{FF2B5EF4-FFF2-40B4-BE49-F238E27FC236}">
                <a16:creationId xmlns:a16="http://schemas.microsoft.com/office/drawing/2014/main" id="{C8BD402B-9D38-432F-8E4F-321ED57BD211}"/>
              </a:ext>
            </a:extLst>
          </p:cNvPr>
          <p:cNvSpPr/>
          <p:nvPr/>
        </p:nvSpPr>
        <p:spPr>
          <a:xfrm>
            <a:off x="7032317" y="4233239"/>
            <a:ext cx="1981199" cy="132849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b="1" dirty="0"/>
              <a:t>ETHERNET</a:t>
            </a:r>
          </a:p>
          <a:p>
            <a:pPr algn="ctr"/>
            <a:r>
              <a:rPr lang="en-US" dirty="0"/>
              <a:t>SRC: B, DST: C</a:t>
            </a:r>
          </a:p>
          <a:p>
            <a:pPr algn="ctr"/>
            <a:endParaRPr lang="en-US" dirty="0"/>
          </a:p>
          <a:p>
            <a:pPr algn="ctr"/>
            <a:endParaRPr lang="en-US" dirty="0"/>
          </a:p>
        </p:txBody>
      </p:sp>
      <p:sp>
        <p:nvSpPr>
          <p:cNvPr id="25" name="Rectangle 24">
            <a:extLst>
              <a:ext uri="{FF2B5EF4-FFF2-40B4-BE49-F238E27FC236}">
                <a16:creationId xmlns:a16="http://schemas.microsoft.com/office/drawing/2014/main" id="{692B2AF7-C100-488C-9062-BCE379BABA24}"/>
              </a:ext>
            </a:extLst>
          </p:cNvPr>
          <p:cNvSpPr/>
          <p:nvPr/>
        </p:nvSpPr>
        <p:spPr>
          <a:xfrm>
            <a:off x="7122234" y="4903618"/>
            <a:ext cx="1828800" cy="65811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SRC: W, DST: M</a:t>
            </a:r>
          </a:p>
        </p:txBody>
      </p:sp>
      <p:sp>
        <p:nvSpPr>
          <p:cNvPr id="26" name="Arrow: Up 25">
            <a:extLst>
              <a:ext uri="{FF2B5EF4-FFF2-40B4-BE49-F238E27FC236}">
                <a16:creationId xmlns:a16="http://schemas.microsoft.com/office/drawing/2014/main" id="{08E4CF74-8484-4E1E-925D-475A5189886F}"/>
              </a:ext>
            </a:extLst>
          </p:cNvPr>
          <p:cNvSpPr/>
          <p:nvPr/>
        </p:nvSpPr>
        <p:spPr>
          <a:xfrm>
            <a:off x="7780600" y="3092958"/>
            <a:ext cx="484632" cy="978408"/>
          </a:xfrm>
          <a:prstGeom prst="up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C0670928-3C9B-4C5B-81E7-38EC2430C13F}"/>
              </a:ext>
            </a:extLst>
          </p:cNvPr>
          <p:cNvSpPr/>
          <p:nvPr/>
        </p:nvSpPr>
        <p:spPr>
          <a:xfrm>
            <a:off x="7122234" y="2377267"/>
            <a:ext cx="1676400" cy="60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ETHERNET PROTOCOL</a:t>
            </a:r>
          </a:p>
        </p:txBody>
      </p:sp>
      <p:sp>
        <p:nvSpPr>
          <p:cNvPr id="28" name="Arrow: Up 27">
            <a:extLst>
              <a:ext uri="{FF2B5EF4-FFF2-40B4-BE49-F238E27FC236}">
                <a16:creationId xmlns:a16="http://schemas.microsoft.com/office/drawing/2014/main" id="{6E5DB02A-C4BB-4BFD-8609-D036FC84D2C8}"/>
              </a:ext>
            </a:extLst>
          </p:cNvPr>
          <p:cNvSpPr/>
          <p:nvPr/>
        </p:nvSpPr>
        <p:spPr>
          <a:xfrm>
            <a:off x="7780600" y="1295400"/>
            <a:ext cx="484632" cy="978408"/>
          </a:xfrm>
          <a:prstGeom prst="up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FFE7C7E-630B-416E-B782-E2372C7156C1}"/>
              </a:ext>
            </a:extLst>
          </p:cNvPr>
          <p:cNvSpPr/>
          <p:nvPr/>
        </p:nvSpPr>
        <p:spPr>
          <a:xfrm>
            <a:off x="7122234" y="300064"/>
            <a:ext cx="1676400" cy="9144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IP Packet</a:t>
            </a:r>
          </a:p>
          <a:p>
            <a:r>
              <a:rPr lang="en-US" dirty="0"/>
              <a:t>SRC: W</a:t>
            </a:r>
          </a:p>
          <a:p>
            <a:r>
              <a:rPr lang="en-US" dirty="0"/>
              <a:t>DST: M</a:t>
            </a:r>
          </a:p>
        </p:txBody>
      </p:sp>
      <p:sp>
        <p:nvSpPr>
          <p:cNvPr id="30" name="Rectangle 29">
            <a:extLst>
              <a:ext uri="{FF2B5EF4-FFF2-40B4-BE49-F238E27FC236}">
                <a16:creationId xmlns:a16="http://schemas.microsoft.com/office/drawing/2014/main" id="{00C56C0D-7938-4C0D-9548-C4DA57A28C91}"/>
              </a:ext>
            </a:extLst>
          </p:cNvPr>
          <p:cNvSpPr/>
          <p:nvPr/>
        </p:nvSpPr>
        <p:spPr>
          <a:xfrm>
            <a:off x="4303021" y="2377267"/>
            <a:ext cx="1676400" cy="60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ETHERNET PROTOCOL</a:t>
            </a:r>
          </a:p>
        </p:txBody>
      </p:sp>
      <p:sp>
        <p:nvSpPr>
          <p:cNvPr id="31" name="Arrow: Up-Down 30">
            <a:extLst>
              <a:ext uri="{FF2B5EF4-FFF2-40B4-BE49-F238E27FC236}">
                <a16:creationId xmlns:a16="http://schemas.microsoft.com/office/drawing/2014/main" id="{E5D93D31-EA6B-4A02-A534-BE4F9C827C5B}"/>
              </a:ext>
            </a:extLst>
          </p:cNvPr>
          <p:cNvSpPr/>
          <p:nvPr/>
        </p:nvSpPr>
        <p:spPr>
          <a:xfrm>
            <a:off x="4898905" y="2986867"/>
            <a:ext cx="484632" cy="1216152"/>
          </a:xfrm>
          <a:prstGeom prst="up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6514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2249F065-1DD4-4355-AF76-EDDC4B208E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075" y="228600"/>
            <a:ext cx="5657850" cy="51530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094FB7C-20BD-475D-95BE-32FACDBCDBCC}"/>
              </a:ext>
            </a:extLst>
          </p:cNvPr>
          <p:cNvSpPr txBox="1"/>
          <p:nvPr/>
        </p:nvSpPr>
        <p:spPr>
          <a:xfrm>
            <a:off x="673336" y="5562600"/>
            <a:ext cx="7797327" cy="307777"/>
          </a:xfrm>
          <a:prstGeom prst="rect">
            <a:avLst/>
          </a:prstGeom>
          <a:noFill/>
        </p:spPr>
        <p:txBody>
          <a:bodyPr wrap="none" rtlCol="0">
            <a:spAutoFit/>
          </a:bodyPr>
          <a:lstStyle/>
          <a:p>
            <a:r>
              <a:rPr lang="en-US" sz="1400" dirty="0"/>
              <a:t>http://www.tcpipguide.com/free/t_IndirectDeviceConnectionandMessageRouting.htm</a:t>
            </a:r>
          </a:p>
        </p:txBody>
      </p:sp>
    </p:spTree>
    <p:extLst>
      <p:ext uri="{BB962C8B-B14F-4D97-AF65-F5344CB8AC3E}">
        <p14:creationId xmlns:p14="http://schemas.microsoft.com/office/powerpoint/2010/main" val="39410519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5BA87-A939-472F-B766-553DA9994923}"/>
              </a:ext>
            </a:extLst>
          </p:cNvPr>
          <p:cNvSpPr>
            <a:spLocks noGrp="1"/>
          </p:cNvSpPr>
          <p:nvPr>
            <p:ph type="title"/>
          </p:nvPr>
        </p:nvSpPr>
        <p:spPr/>
        <p:txBody>
          <a:bodyPr/>
          <a:lstStyle/>
          <a:p>
            <a:r>
              <a:rPr lang="en-US" dirty="0"/>
              <a:t>Routing Across the Internet</a:t>
            </a:r>
          </a:p>
        </p:txBody>
      </p:sp>
      <p:sp>
        <p:nvSpPr>
          <p:cNvPr id="3" name="Content Placeholder 2">
            <a:extLst>
              <a:ext uri="{FF2B5EF4-FFF2-40B4-BE49-F238E27FC236}">
                <a16:creationId xmlns:a16="http://schemas.microsoft.com/office/drawing/2014/main" id="{D552A6D0-6D77-4AAC-8251-1A74198EACE7}"/>
              </a:ext>
            </a:extLst>
          </p:cNvPr>
          <p:cNvSpPr>
            <a:spLocks noGrp="1"/>
          </p:cNvSpPr>
          <p:nvPr>
            <p:ph idx="1"/>
          </p:nvPr>
        </p:nvSpPr>
        <p:spPr/>
        <p:txBody>
          <a:bodyPr/>
          <a:lstStyle/>
          <a:p>
            <a:r>
              <a:rPr lang="en-US" dirty="0"/>
              <a:t>Data may have to move up a hierarchy</a:t>
            </a:r>
          </a:p>
          <a:p>
            <a:r>
              <a:rPr lang="en-US" dirty="0"/>
              <a:t>You to a Tier-3 ISP to a Tier-2 ISP, to a Tier 1 ISP</a:t>
            </a:r>
          </a:p>
          <a:p>
            <a:r>
              <a:rPr lang="en-US" dirty="0"/>
              <a:t>Top level ISP’s usually manage the “Autonomous Systems” (AS)</a:t>
            </a:r>
          </a:p>
          <a:p>
            <a:r>
              <a:rPr lang="en-US" dirty="0"/>
              <a:t>AS’s are the top level of the Internet in terms of routing</a:t>
            </a:r>
          </a:p>
          <a:p>
            <a:r>
              <a:rPr lang="en-US" dirty="0"/>
              <a:t>AS’s are interconnected and represent the “backbone”</a:t>
            </a:r>
          </a:p>
        </p:txBody>
      </p:sp>
    </p:spTree>
    <p:extLst>
      <p:ext uri="{BB962C8B-B14F-4D97-AF65-F5344CB8AC3E}">
        <p14:creationId xmlns:p14="http://schemas.microsoft.com/office/powerpoint/2010/main" val="35927277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FEE13-ED31-478B-9C38-96DF759D30BE}"/>
              </a:ext>
            </a:extLst>
          </p:cNvPr>
          <p:cNvSpPr>
            <a:spLocks noGrp="1"/>
          </p:cNvSpPr>
          <p:nvPr>
            <p:ph type="title"/>
          </p:nvPr>
        </p:nvSpPr>
        <p:spPr/>
        <p:txBody>
          <a:bodyPr/>
          <a:lstStyle/>
          <a:p>
            <a:r>
              <a:rPr lang="en-US" dirty="0"/>
              <a:t>In Class Exercise</a:t>
            </a:r>
          </a:p>
        </p:txBody>
      </p:sp>
      <p:sp>
        <p:nvSpPr>
          <p:cNvPr id="3" name="Content Placeholder 2">
            <a:extLst>
              <a:ext uri="{FF2B5EF4-FFF2-40B4-BE49-F238E27FC236}">
                <a16:creationId xmlns:a16="http://schemas.microsoft.com/office/drawing/2014/main" id="{B24B9069-E288-4BC6-AE84-4FFCACCA8F4A}"/>
              </a:ext>
            </a:extLst>
          </p:cNvPr>
          <p:cNvSpPr>
            <a:spLocks noGrp="1"/>
          </p:cNvSpPr>
          <p:nvPr>
            <p:ph idx="1"/>
          </p:nvPr>
        </p:nvSpPr>
        <p:spPr/>
        <p:txBody>
          <a:bodyPr/>
          <a:lstStyle/>
          <a:p>
            <a:r>
              <a:rPr lang="en-US" dirty="0"/>
              <a:t>Web-based “traceroute” </a:t>
            </a:r>
          </a:p>
        </p:txBody>
      </p:sp>
    </p:spTree>
    <p:extLst>
      <p:ext uri="{BB962C8B-B14F-4D97-AF65-F5344CB8AC3E}">
        <p14:creationId xmlns:p14="http://schemas.microsoft.com/office/powerpoint/2010/main" val="24040114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72AD6-2A50-4F5C-B96A-26C19966A350}"/>
              </a:ext>
            </a:extLst>
          </p:cNvPr>
          <p:cNvSpPr>
            <a:spLocks noGrp="1"/>
          </p:cNvSpPr>
          <p:nvPr>
            <p:ph type="title"/>
          </p:nvPr>
        </p:nvSpPr>
        <p:spPr/>
        <p:txBody>
          <a:bodyPr/>
          <a:lstStyle/>
          <a:p>
            <a:r>
              <a:rPr lang="en-US" dirty="0"/>
              <a:t>General Ideas Behind Client-server</a:t>
            </a:r>
          </a:p>
        </p:txBody>
      </p:sp>
      <p:sp>
        <p:nvSpPr>
          <p:cNvPr id="3" name="Content Placeholder 2">
            <a:extLst>
              <a:ext uri="{FF2B5EF4-FFF2-40B4-BE49-F238E27FC236}">
                <a16:creationId xmlns:a16="http://schemas.microsoft.com/office/drawing/2014/main" id="{14818423-86B0-44F1-AFDE-3EF0F5F7F977}"/>
              </a:ext>
            </a:extLst>
          </p:cNvPr>
          <p:cNvSpPr>
            <a:spLocks noGrp="1"/>
          </p:cNvSpPr>
          <p:nvPr>
            <p:ph idx="1"/>
          </p:nvPr>
        </p:nvSpPr>
        <p:spPr/>
        <p:txBody>
          <a:bodyPr/>
          <a:lstStyle/>
          <a:p>
            <a:r>
              <a:rPr lang="en-US" dirty="0"/>
              <a:t>Put a bunch of resources in a high-performance, centralized machine (SERVER)</a:t>
            </a:r>
          </a:p>
          <a:p>
            <a:r>
              <a:rPr lang="en-US" dirty="0"/>
              <a:t>Clients can be much “dumber” </a:t>
            </a:r>
            <a:r>
              <a:rPr lang="en-US" i="1" dirty="0"/>
              <a:t>by comparison</a:t>
            </a:r>
            <a:endParaRPr lang="en-US" dirty="0"/>
          </a:p>
          <a:p>
            <a:r>
              <a:rPr lang="en-US" dirty="0"/>
              <a:t>Much more efficient</a:t>
            </a:r>
          </a:p>
          <a:p>
            <a:pPr lvl="1"/>
            <a:r>
              <a:rPr lang="en-US" dirty="0"/>
              <a:t>Sharing data between devices, applications, and people (and marketing)</a:t>
            </a:r>
          </a:p>
          <a:p>
            <a:pPr lvl="1"/>
            <a:r>
              <a:rPr lang="en-US" dirty="0"/>
              <a:t>Access from multiple locations (including hackers!)</a:t>
            </a:r>
          </a:p>
          <a:p>
            <a:pPr lvl="1"/>
            <a:r>
              <a:rPr lang="en-US" dirty="0"/>
              <a:t>Time-sharing a central machine is more scalable and cost-effective</a:t>
            </a:r>
          </a:p>
        </p:txBody>
      </p:sp>
    </p:spTree>
    <p:extLst>
      <p:ext uri="{BB962C8B-B14F-4D97-AF65-F5344CB8AC3E}">
        <p14:creationId xmlns:p14="http://schemas.microsoft.com/office/powerpoint/2010/main" val="2031814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666FE-4BC5-4DE5-BC62-DD73229DA03A}"/>
              </a:ext>
            </a:extLst>
          </p:cNvPr>
          <p:cNvSpPr>
            <a:spLocks noGrp="1"/>
          </p:cNvSpPr>
          <p:nvPr>
            <p:ph type="title"/>
          </p:nvPr>
        </p:nvSpPr>
        <p:spPr/>
        <p:txBody>
          <a:bodyPr/>
          <a:lstStyle/>
          <a:p>
            <a:r>
              <a:rPr lang="en-US" dirty="0"/>
              <a:t>Confusing Meaning of “Server”</a:t>
            </a:r>
          </a:p>
        </p:txBody>
      </p:sp>
      <p:sp>
        <p:nvSpPr>
          <p:cNvPr id="3" name="Content Placeholder 2">
            <a:extLst>
              <a:ext uri="{FF2B5EF4-FFF2-40B4-BE49-F238E27FC236}">
                <a16:creationId xmlns:a16="http://schemas.microsoft.com/office/drawing/2014/main" id="{1E97DAD6-D73C-4253-B679-AF4560AA31E7}"/>
              </a:ext>
            </a:extLst>
          </p:cNvPr>
          <p:cNvSpPr>
            <a:spLocks noGrp="1"/>
          </p:cNvSpPr>
          <p:nvPr>
            <p:ph idx="1"/>
          </p:nvPr>
        </p:nvSpPr>
        <p:spPr/>
        <p:txBody>
          <a:bodyPr/>
          <a:lstStyle/>
          <a:p>
            <a:r>
              <a:rPr lang="en-US" dirty="0"/>
              <a:t>Server sometimes refers to the actual physical machine</a:t>
            </a:r>
          </a:p>
          <a:p>
            <a:r>
              <a:rPr lang="en-US" dirty="0"/>
              <a:t>Server sometimes refers to the computer program that provides service</a:t>
            </a:r>
          </a:p>
          <a:p>
            <a:r>
              <a:rPr lang="en-US" dirty="0"/>
              <a:t>A machine is a “server” if it has 1+ server programs running </a:t>
            </a:r>
          </a:p>
        </p:txBody>
      </p:sp>
      <p:pic>
        <p:nvPicPr>
          <p:cNvPr id="5" name="Picture 4">
            <a:extLst>
              <a:ext uri="{FF2B5EF4-FFF2-40B4-BE49-F238E27FC236}">
                <a16:creationId xmlns:a16="http://schemas.microsoft.com/office/drawing/2014/main" id="{CDFA521E-67BB-4475-940D-3348435BD4A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779191" y="4738507"/>
            <a:ext cx="1765844" cy="1765844"/>
          </a:xfrm>
          <a:prstGeom prst="rect">
            <a:avLst/>
          </a:prstGeom>
        </p:spPr>
      </p:pic>
      <p:sp>
        <p:nvSpPr>
          <p:cNvPr id="7" name="TextBox 6">
            <a:extLst>
              <a:ext uri="{FF2B5EF4-FFF2-40B4-BE49-F238E27FC236}">
                <a16:creationId xmlns:a16="http://schemas.microsoft.com/office/drawing/2014/main" id="{83B17BB2-FC89-4567-9ACB-BA41822A8645}"/>
              </a:ext>
            </a:extLst>
          </p:cNvPr>
          <p:cNvSpPr txBox="1"/>
          <p:nvPr/>
        </p:nvSpPr>
        <p:spPr>
          <a:xfrm>
            <a:off x="3965582" y="6423001"/>
            <a:ext cx="1661018" cy="300082"/>
          </a:xfrm>
          <a:prstGeom prst="rect">
            <a:avLst/>
          </a:prstGeom>
          <a:noFill/>
        </p:spPr>
        <p:txBody>
          <a:bodyPr wrap="square" rtlCol="0">
            <a:spAutoFit/>
          </a:bodyPr>
          <a:lstStyle/>
          <a:p>
            <a:r>
              <a:rPr lang="en-US" sz="675">
                <a:hlinkClick r:id="rId3" tooltip="https://it.wikipedia.org/wiki/Bastion_host"/>
              </a:rPr>
              <a:t>This Photo</a:t>
            </a:r>
            <a:r>
              <a:rPr lang="en-US" sz="675"/>
              <a:t> by Unknown Author is licensed under </a:t>
            </a:r>
            <a:r>
              <a:rPr lang="en-US" sz="675">
                <a:hlinkClick r:id="rId4" tooltip="https://creativecommons.org/licenses/by-sa/3.0/"/>
              </a:rPr>
              <a:t>CC BY-SA</a:t>
            </a:r>
            <a:endParaRPr lang="en-US" sz="675"/>
          </a:p>
        </p:txBody>
      </p:sp>
      <p:sp>
        <p:nvSpPr>
          <p:cNvPr id="8" name="Oval 7">
            <a:extLst>
              <a:ext uri="{FF2B5EF4-FFF2-40B4-BE49-F238E27FC236}">
                <a16:creationId xmlns:a16="http://schemas.microsoft.com/office/drawing/2014/main" id="{9A83777A-9ADC-4456-8ABD-B56FA9304988}"/>
              </a:ext>
            </a:extLst>
          </p:cNvPr>
          <p:cNvSpPr/>
          <p:nvPr/>
        </p:nvSpPr>
        <p:spPr>
          <a:xfrm>
            <a:off x="1802686" y="4772930"/>
            <a:ext cx="1271427" cy="11796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Web Server</a:t>
            </a:r>
          </a:p>
          <a:p>
            <a:pPr algn="ctr"/>
            <a:r>
              <a:rPr lang="en-US" sz="1350" dirty="0"/>
              <a:t>Program</a:t>
            </a:r>
          </a:p>
        </p:txBody>
      </p:sp>
      <p:sp>
        <p:nvSpPr>
          <p:cNvPr id="10" name="Oval 9">
            <a:extLst>
              <a:ext uri="{FF2B5EF4-FFF2-40B4-BE49-F238E27FC236}">
                <a16:creationId xmlns:a16="http://schemas.microsoft.com/office/drawing/2014/main" id="{9C01C6E3-13DE-436D-90D7-8271FD0A8A96}"/>
              </a:ext>
            </a:extLst>
          </p:cNvPr>
          <p:cNvSpPr/>
          <p:nvPr/>
        </p:nvSpPr>
        <p:spPr>
          <a:xfrm>
            <a:off x="6324627" y="4772930"/>
            <a:ext cx="1271427" cy="11796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Game Server</a:t>
            </a:r>
          </a:p>
          <a:p>
            <a:pPr algn="ctr"/>
            <a:r>
              <a:rPr lang="en-US" sz="1350" dirty="0"/>
              <a:t>Program</a:t>
            </a:r>
          </a:p>
        </p:txBody>
      </p:sp>
      <p:cxnSp>
        <p:nvCxnSpPr>
          <p:cNvPr id="12" name="Straight Connector 11">
            <a:extLst>
              <a:ext uri="{FF2B5EF4-FFF2-40B4-BE49-F238E27FC236}">
                <a16:creationId xmlns:a16="http://schemas.microsoft.com/office/drawing/2014/main" id="{77D93193-CD72-4614-9D20-FEECF9D49AF0}"/>
              </a:ext>
            </a:extLst>
          </p:cNvPr>
          <p:cNvCxnSpPr>
            <a:cxnSpLocks/>
            <a:stCxn id="8" idx="0"/>
          </p:cNvCxnSpPr>
          <p:nvPr/>
        </p:nvCxnSpPr>
        <p:spPr>
          <a:xfrm>
            <a:off x="2438400" y="4772930"/>
            <a:ext cx="2076664" cy="71347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2D96066-9CBC-463A-8C3B-7DCEA6B035AF}"/>
              </a:ext>
            </a:extLst>
          </p:cNvPr>
          <p:cNvCxnSpPr>
            <a:cxnSpLocks/>
            <a:stCxn id="8" idx="4"/>
          </p:cNvCxnSpPr>
          <p:nvPr/>
        </p:nvCxnSpPr>
        <p:spPr>
          <a:xfrm flipV="1">
            <a:off x="2438400" y="5486400"/>
            <a:ext cx="2076664" cy="46619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C5DA7D6-0059-4576-833B-BCC6A2956C90}"/>
              </a:ext>
            </a:extLst>
          </p:cNvPr>
          <p:cNvCxnSpPr>
            <a:cxnSpLocks/>
            <a:stCxn id="10" idx="0"/>
          </p:cNvCxnSpPr>
          <p:nvPr/>
        </p:nvCxnSpPr>
        <p:spPr>
          <a:xfrm flipH="1">
            <a:off x="4923462" y="4772930"/>
            <a:ext cx="2036879" cy="63641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F554286-73D9-4964-9B22-9DA69D1A0256}"/>
              </a:ext>
            </a:extLst>
          </p:cNvPr>
          <p:cNvCxnSpPr>
            <a:cxnSpLocks/>
            <a:stCxn id="10" idx="4"/>
          </p:cNvCxnSpPr>
          <p:nvPr/>
        </p:nvCxnSpPr>
        <p:spPr>
          <a:xfrm flipH="1" flipV="1">
            <a:off x="4923462" y="5466494"/>
            <a:ext cx="2036879" cy="486096"/>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7803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5DB5C-B9E6-465A-B712-D28C0487ACD7}"/>
              </a:ext>
            </a:extLst>
          </p:cNvPr>
          <p:cNvSpPr>
            <a:spLocks noGrp="1"/>
          </p:cNvSpPr>
          <p:nvPr>
            <p:ph type="title"/>
          </p:nvPr>
        </p:nvSpPr>
        <p:spPr/>
        <p:txBody>
          <a:bodyPr/>
          <a:lstStyle/>
          <a:p>
            <a:r>
              <a:rPr lang="en-US" dirty="0"/>
              <a:t>Server Abstraction</a:t>
            </a:r>
          </a:p>
        </p:txBody>
      </p:sp>
      <p:pic>
        <p:nvPicPr>
          <p:cNvPr id="5" name="Picture 4">
            <a:extLst>
              <a:ext uri="{FF2B5EF4-FFF2-40B4-BE49-F238E27FC236}">
                <a16:creationId xmlns:a16="http://schemas.microsoft.com/office/drawing/2014/main" id="{7A0D651F-B8A0-4DE7-BCB6-5652BBB01E0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386519" y="2852304"/>
            <a:ext cx="1765844" cy="1765844"/>
          </a:xfrm>
          <a:prstGeom prst="rect">
            <a:avLst/>
          </a:prstGeom>
        </p:spPr>
      </p:pic>
      <p:sp>
        <p:nvSpPr>
          <p:cNvPr id="6" name="TextBox 5">
            <a:extLst>
              <a:ext uri="{FF2B5EF4-FFF2-40B4-BE49-F238E27FC236}">
                <a16:creationId xmlns:a16="http://schemas.microsoft.com/office/drawing/2014/main" id="{BDD0B6FA-EF0A-4425-9FE0-81DD607B2EF4}"/>
              </a:ext>
            </a:extLst>
          </p:cNvPr>
          <p:cNvSpPr txBox="1"/>
          <p:nvPr/>
        </p:nvSpPr>
        <p:spPr>
          <a:xfrm>
            <a:off x="3491345" y="4731835"/>
            <a:ext cx="1661018" cy="300082"/>
          </a:xfrm>
          <a:prstGeom prst="rect">
            <a:avLst/>
          </a:prstGeom>
          <a:noFill/>
        </p:spPr>
        <p:txBody>
          <a:bodyPr wrap="square" rtlCol="0">
            <a:spAutoFit/>
          </a:bodyPr>
          <a:lstStyle/>
          <a:p>
            <a:r>
              <a:rPr lang="en-US" sz="675">
                <a:hlinkClick r:id="rId3" tooltip="https://it.wikipedia.org/wiki/Bastion_host"/>
              </a:rPr>
              <a:t>This Photo</a:t>
            </a:r>
            <a:r>
              <a:rPr lang="en-US" sz="675"/>
              <a:t> by Unknown Author is licensed under </a:t>
            </a:r>
            <a:r>
              <a:rPr lang="en-US" sz="675">
                <a:hlinkClick r:id="rId4" tooltip="https://creativecommons.org/licenses/by-sa/3.0/"/>
              </a:rPr>
              <a:t>CC BY-SA</a:t>
            </a:r>
            <a:endParaRPr lang="en-US" sz="675"/>
          </a:p>
        </p:txBody>
      </p:sp>
      <p:sp>
        <p:nvSpPr>
          <p:cNvPr id="7" name="TextBox 6">
            <a:extLst>
              <a:ext uri="{FF2B5EF4-FFF2-40B4-BE49-F238E27FC236}">
                <a16:creationId xmlns:a16="http://schemas.microsoft.com/office/drawing/2014/main" id="{ABE2C73D-C409-456E-97ED-E063F5D336A0}"/>
              </a:ext>
            </a:extLst>
          </p:cNvPr>
          <p:cNvSpPr txBox="1"/>
          <p:nvPr/>
        </p:nvSpPr>
        <p:spPr>
          <a:xfrm>
            <a:off x="2408499" y="5008834"/>
            <a:ext cx="4548040" cy="300082"/>
          </a:xfrm>
          <a:prstGeom prst="rect">
            <a:avLst/>
          </a:prstGeom>
          <a:noFill/>
        </p:spPr>
        <p:txBody>
          <a:bodyPr wrap="none" rtlCol="0">
            <a:spAutoFit/>
          </a:bodyPr>
          <a:lstStyle/>
          <a:p>
            <a:r>
              <a:rPr lang="en-US" sz="1350" dirty="0"/>
              <a:t>SERVER (Program) </a:t>
            </a:r>
            <a:r>
              <a:rPr lang="en-US" sz="1350" b="1" i="1" dirty="0"/>
              <a:t>LISTENS</a:t>
            </a:r>
            <a:r>
              <a:rPr lang="en-US" sz="1350" dirty="0"/>
              <a:t> FOR INCOMING REQUESTS</a:t>
            </a:r>
          </a:p>
        </p:txBody>
      </p:sp>
      <p:sp>
        <p:nvSpPr>
          <p:cNvPr id="8" name="Smiley Face 7">
            <a:extLst>
              <a:ext uri="{FF2B5EF4-FFF2-40B4-BE49-F238E27FC236}">
                <a16:creationId xmlns:a16="http://schemas.microsoft.com/office/drawing/2014/main" id="{43389C83-0326-4A55-A040-247DD013E867}"/>
              </a:ext>
            </a:extLst>
          </p:cNvPr>
          <p:cNvSpPr/>
          <p:nvPr/>
        </p:nvSpPr>
        <p:spPr>
          <a:xfrm>
            <a:off x="3978954" y="3175034"/>
            <a:ext cx="685800" cy="6858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Thought Bubble: Cloud 8">
            <a:extLst>
              <a:ext uri="{FF2B5EF4-FFF2-40B4-BE49-F238E27FC236}">
                <a16:creationId xmlns:a16="http://schemas.microsoft.com/office/drawing/2014/main" id="{9FB10788-677D-417E-B0EB-45C3166B58F4}"/>
              </a:ext>
            </a:extLst>
          </p:cNvPr>
          <p:cNvSpPr/>
          <p:nvPr/>
        </p:nvSpPr>
        <p:spPr>
          <a:xfrm>
            <a:off x="5831134" y="2793626"/>
            <a:ext cx="2479148" cy="1342262"/>
          </a:xfrm>
          <a:prstGeom prst="cloudCallout">
            <a:avLst>
              <a:gd name="adj1" fmla="val -103158"/>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b="1" dirty="0"/>
              <a:t>I’m Lonely. I wish someone would talk to me!</a:t>
            </a:r>
          </a:p>
        </p:txBody>
      </p:sp>
    </p:spTree>
    <p:extLst>
      <p:ext uri="{BB962C8B-B14F-4D97-AF65-F5344CB8AC3E}">
        <p14:creationId xmlns:p14="http://schemas.microsoft.com/office/powerpoint/2010/main" val="3710438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7B806-68E9-4A1F-8D0A-20997D888A47}"/>
              </a:ext>
            </a:extLst>
          </p:cNvPr>
          <p:cNvSpPr>
            <a:spLocks noGrp="1"/>
          </p:cNvSpPr>
          <p:nvPr>
            <p:ph type="title"/>
          </p:nvPr>
        </p:nvSpPr>
        <p:spPr/>
        <p:txBody>
          <a:bodyPr/>
          <a:lstStyle/>
          <a:p>
            <a:r>
              <a:rPr lang="en-US" dirty="0"/>
              <a:t>Computing 1980-2000 (</a:t>
            </a:r>
            <a:r>
              <a:rPr lang="en-US" dirty="0" err="1"/>
              <a:t>ish</a:t>
            </a:r>
            <a:r>
              <a:rPr lang="en-US" dirty="0"/>
              <a:t>)</a:t>
            </a:r>
          </a:p>
        </p:txBody>
      </p:sp>
      <p:pic>
        <p:nvPicPr>
          <p:cNvPr id="5" name="Picture 4">
            <a:extLst>
              <a:ext uri="{FF2B5EF4-FFF2-40B4-BE49-F238E27FC236}">
                <a16:creationId xmlns:a16="http://schemas.microsoft.com/office/drawing/2014/main" id="{F297FDAF-F6C3-4A95-911A-38C7162F76F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002361" y="2765204"/>
            <a:ext cx="3270666" cy="2571750"/>
          </a:xfrm>
          <a:prstGeom prst="rect">
            <a:avLst/>
          </a:prstGeom>
        </p:spPr>
      </p:pic>
      <p:sp>
        <p:nvSpPr>
          <p:cNvPr id="6" name="TextBox 5">
            <a:extLst>
              <a:ext uri="{FF2B5EF4-FFF2-40B4-BE49-F238E27FC236}">
                <a16:creationId xmlns:a16="http://schemas.microsoft.com/office/drawing/2014/main" id="{6A66DE9A-84DE-4E02-B939-FA84936BA78F}"/>
              </a:ext>
            </a:extLst>
          </p:cNvPr>
          <p:cNvSpPr txBox="1"/>
          <p:nvPr/>
        </p:nvSpPr>
        <p:spPr>
          <a:xfrm>
            <a:off x="3002361" y="5439902"/>
            <a:ext cx="3270666" cy="196208"/>
          </a:xfrm>
          <a:prstGeom prst="rect">
            <a:avLst/>
          </a:prstGeom>
          <a:noFill/>
        </p:spPr>
        <p:txBody>
          <a:bodyPr wrap="square" rtlCol="0">
            <a:spAutoFit/>
          </a:bodyPr>
          <a:lstStyle/>
          <a:p>
            <a:r>
              <a:rPr lang="en-US" sz="675">
                <a:hlinkClick r:id="rId3" tooltip="http://pngimg.com/download/7704"/>
              </a:rPr>
              <a:t>This Photo</a:t>
            </a:r>
            <a:r>
              <a:rPr lang="en-US" sz="675"/>
              <a:t> by Unknown Author is licensed under </a:t>
            </a:r>
            <a:r>
              <a:rPr lang="en-US" sz="675">
                <a:hlinkClick r:id="rId4" tooltip="https://creativecommons.org/licenses/by-nc/3.0/"/>
              </a:rPr>
              <a:t>CC BY-NC</a:t>
            </a:r>
            <a:endParaRPr lang="en-US" sz="675"/>
          </a:p>
        </p:txBody>
      </p:sp>
      <p:sp>
        <p:nvSpPr>
          <p:cNvPr id="3" name="TextBox 2">
            <a:extLst>
              <a:ext uri="{FF2B5EF4-FFF2-40B4-BE49-F238E27FC236}">
                <a16:creationId xmlns:a16="http://schemas.microsoft.com/office/drawing/2014/main" id="{FC7BD140-2746-4F76-9847-3AE3EE56EFF3}"/>
              </a:ext>
            </a:extLst>
          </p:cNvPr>
          <p:cNvSpPr txBox="1"/>
          <p:nvPr/>
        </p:nvSpPr>
        <p:spPr>
          <a:xfrm>
            <a:off x="696555" y="3461849"/>
            <a:ext cx="1622836" cy="715581"/>
          </a:xfrm>
          <a:prstGeom prst="rect">
            <a:avLst/>
          </a:prstGeom>
          <a:noFill/>
        </p:spPr>
        <p:txBody>
          <a:bodyPr wrap="square" rtlCol="0">
            <a:spAutoFit/>
          </a:bodyPr>
          <a:lstStyle/>
          <a:p>
            <a:r>
              <a:rPr lang="en-US" sz="1350" dirty="0"/>
              <a:t>For the most part, NO NETWORKING</a:t>
            </a:r>
          </a:p>
        </p:txBody>
      </p:sp>
    </p:spTree>
    <p:extLst>
      <p:ext uri="{BB962C8B-B14F-4D97-AF65-F5344CB8AC3E}">
        <p14:creationId xmlns:p14="http://schemas.microsoft.com/office/powerpoint/2010/main" val="19545612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8823F-AD5A-423B-93D3-AB3E5EF7F61B}"/>
              </a:ext>
            </a:extLst>
          </p:cNvPr>
          <p:cNvSpPr>
            <a:spLocks noGrp="1"/>
          </p:cNvSpPr>
          <p:nvPr>
            <p:ph type="title"/>
          </p:nvPr>
        </p:nvSpPr>
        <p:spPr/>
        <p:txBody>
          <a:bodyPr/>
          <a:lstStyle/>
          <a:p>
            <a:r>
              <a:rPr lang="en-US" dirty="0"/>
              <a:t>Addresses Needed</a:t>
            </a:r>
          </a:p>
        </p:txBody>
      </p:sp>
      <p:sp>
        <p:nvSpPr>
          <p:cNvPr id="3" name="Content Placeholder 2">
            <a:extLst>
              <a:ext uri="{FF2B5EF4-FFF2-40B4-BE49-F238E27FC236}">
                <a16:creationId xmlns:a16="http://schemas.microsoft.com/office/drawing/2014/main" id="{A7DBAFDD-DDE9-4A32-A797-43298E15F228}"/>
              </a:ext>
            </a:extLst>
          </p:cNvPr>
          <p:cNvSpPr>
            <a:spLocks noGrp="1"/>
          </p:cNvSpPr>
          <p:nvPr>
            <p:ph idx="1"/>
          </p:nvPr>
        </p:nvSpPr>
        <p:spPr/>
        <p:txBody>
          <a:bodyPr>
            <a:normAutofit/>
          </a:bodyPr>
          <a:lstStyle/>
          <a:p>
            <a:r>
              <a:rPr lang="en-US" sz="1500" dirty="0"/>
              <a:t>The server can’t receive a request without an “address”</a:t>
            </a:r>
          </a:p>
          <a:p>
            <a:r>
              <a:rPr lang="en-US" sz="1500" dirty="0"/>
              <a:t>Typically identify </a:t>
            </a:r>
            <a:r>
              <a:rPr lang="en-US" sz="1500" b="1" i="1" dirty="0"/>
              <a:t>machines</a:t>
            </a:r>
            <a:r>
              <a:rPr lang="en-US" sz="1500" dirty="0"/>
              <a:t> with an Internet Protocol (IP) address</a:t>
            </a:r>
          </a:p>
          <a:p>
            <a:r>
              <a:rPr lang="en-US" sz="1500" dirty="0"/>
              <a:t>Typically identify </a:t>
            </a:r>
            <a:r>
              <a:rPr lang="en-US" sz="1500" b="1" i="1" dirty="0"/>
              <a:t>programs on the machine</a:t>
            </a:r>
            <a:r>
              <a:rPr lang="en-US" sz="1500" dirty="0"/>
              <a:t> with a “port”</a:t>
            </a:r>
          </a:p>
          <a:p>
            <a:pPr lvl="1"/>
            <a:r>
              <a:rPr lang="en-US" sz="1350" dirty="0"/>
              <a:t>TCP ports are for guaranteed delivery, like for file transfer (most common)</a:t>
            </a:r>
          </a:p>
          <a:p>
            <a:pPr lvl="1"/>
            <a:r>
              <a:rPr lang="en-US" sz="1350" dirty="0"/>
              <a:t>UDP ports are for best-effort delivery, like streaming music or games </a:t>
            </a:r>
          </a:p>
        </p:txBody>
      </p:sp>
    </p:spTree>
    <p:extLst>
      <p:ext uri="{BB962C8B-B14F-4D97-AF65-F5344CB8AC3E}">
        <p14:creationId xmlns:p14="http://schemas.microsoft.com/office/powerpoint/2010/main" val="42848187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0FB18-C0B2-453A-B090-A4C7E5EA3865}"/>
              </a:ext>
            </a:extLst>
          </p:cNvPr>
          <p:cNvSpPr>
            <a:spLocks noGrp="1"/>
          </p:cNvSpPr>
          <p:nvPr>
            <p:ph type="title"/>
          </p:nvPr>
        </p:nvSpPr>
        <p:spPr/>
        <p:txBody>
          <a:bodyPr/>
          <a:lstStyle/>
          <a:p>
            <a:r>
              <a:rPr lang="en-US" dirty="0"/>
              <a:t>Addresses and Ports</a:t>
            </a:r>
          </a:p>
        </p:txBody>
      </p:sp>
      <p:sp>
        <p:nvSpPr>
          <p:cNvPr id="3" name="Content Placeholder 2">
            <a:extLst>
              <a:ext uri="{FF2B5EF4-FFF2-40B4-BE49-F238E27FC236}">
                <a16:creationId xmlns:a16="http://schemas.microsoft.com/office/drawing/2014/main" id="{6F17638D-789A-453C-88F0-9E86CDF36163}"/>
              </a:ext>
            </a:extLst>
          </p:cNvPr>
          <p:cNvSpPr>
            <a:spLocks noGrp="1"/>
          </p:cNvSpPr>
          <p:nvPr>
            <p:ph idx="1"/>
          </p:nvPr>
        </p:nvSpPr>
        <p:spPr/>
        <p:txBody>
          <a:bodyPr/>
          <a:lstStyle/>
          <a:p>
            <a:r>
              <a:rPr lang="en-US" dirty="0"/>
              <a:t>Address is kind of like the address of a building</a:t>
            </a:r>
          </a:p>
          <a:p>
            <a:r>
              <a:rPr lang="en-US" dirty="0"/>
              <a:t>Port is kind of like the apartment number</a:t>
            </a:r>
          </a:p>
        </p:txBody>
      </p:sp>
    </p:spTree>
    <p:extLst>
      <p:ext uri="{BB962C8B-B14F-4D97-AF65-F5344CB8AC3E}">
        <p14:creationId xmlns:p14="http://schemas.microsoft.com/office/powerpoint/2010/main" val="7737799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E463B-B349-42EB-A99F-0D30F3C8DC61}"/>
              </a:ext>
            </a:extLst>
          </p:cNvPr>
          <p:cNvSpPr>
            <a:spLocks noGrp="1"/>
          </p:cNvSpPr>
          <p:nvPr>
            <p:ph type="title"/>
          </p:nvPr>
        </p:nvSpPr>
        <p:spPr/>
        <p:txBody>
          <a:bodyPr/>
          <a:lstStyle/>
          <a:p>
            <a:r>
              <a:rPr lang="en-US" dirty="0"/>
              <a:t>IP (Version 4) Address</a:t>
            </a:r>
          </a:p>
        </p:txBody>
      </p:sp>
      <p:sp>
        <p:nvSpPr>
          <p:cNvPr id="3" name="Content Placeholder 2">
            <a:extLst>
              <a:ext uri="{FF2B5EF4-FFF2-40B4-BE49-F238E27FC236}">
                <a16:creationId xmlns:a16="http://schemas.microsoft.com/office/drawing/2014/main" id="{5A426D39-F872-42D3-9C01-E3806260F9EE}"/>
              </a:ext>
            </a:extLst>
          </p:cNvPr>
          <p:cNvSpPr>
            <a:spLocks noGrp="1"/>
          </p:cNvSpPr>
          <p:nvPr>
            <p:ph idx="1"/>
          </p:nvPr>
        </p:nvSpPr>
        <p:spPr>
          <a:xfrm>
            <a:off x="809997" y="2222287"/>
            <a:ext cx="7524003" cy="2044913"/>
          </a:xfrm>
        </p:spPr>
        <p:txBody>
          <a:bodyPr/>
          <a:lstStyle/>
          <a:p>
            <a:r>
              <a:rPr lang="en-US" dirty="0"/>
              <a:t>Although IP Version 6 addresses are in use…</a:t>
            </a:r>
          </a:p>
          <a:p>
            <a:r>
              <a:rPr lang="en-US" dirty="0"/>
              <a:t>IP Version 4 addresses are still pretty common</a:t>
            </a:r>
          </a:p>
          <a:p>
            <a:endParaRPr lang="en-US" dirty="0"/>
          </a:p>
          <a:p>
            <a:pPr marL="0" indent="0">
              <a:buNone/>
            </a:pPr>
            <a:endParaRPr lang="en-US" dirty="0"/>
          </a:p>
        </p:txBody>
      </p:sp>
      <p:sp>
        <p:nvSpPr>
          <p:cNvPr id="6" name="TextBox 5">
            <a:extLst>
              <a:ext uri="{FF2B5EF4-FFF2-40B4-BE49-F238E27FC236}">
                <a16:creationId xmlns:a16="http://schemas.microsoft.com/office/drawing/2014/main" id="{1D2995F6-2B77-4142-BF5E-D8DB38FA1142}"/>
              </a:ext>
            </a:extLst>
          </p:cNvPr>
          <p:cNvSpPr txBox="1"/>
          <p:nvPr/>
        </p:nvSpPr>
        <p:spPr>
          <a:xfrm>
            <a:off x="2209800" y="3962400"/>
            <a:ext cx="3776996" cy="769441"/>
          </a:xfrm>
          <a:prstGeom prst="rect">
            <a:avLst/>
          </a:prstGeom>
          <a:noFill/>
        </p:spPr>
        <p:txBody>
          <a:bodyPr wrap="none" rtlCol="0">
            <a:spAutoFit/>
          </a:bodyPr>
          <a:lstStyle/>
          <a:p>
            <a:r>
              <a:rPr lang="en-US" sz="4400" dirty="0"/>
              <a:t>172.217.1.142</a:t>
            </a:r>
          </a:p>
        </p:txBody>
      </p:sp>
      <p:sp>
        <p:nvSpPr>
          <p:cNvPr id="8" name="TextBox 7">
            <a:extLst>
              <a:ext uri="{FF2B5EF4-FFF2-40B4-BE49-F238E27FC236}">
                <a16:creationId xmlns:a16="http://schemas.microsoft.com/office/drawing/2014/main" id="{602D0C26-32C7-447A-B7C2-DF825B916AE3}"/>
              </a:ext>
            </a:extLst>
          </p:cNvPr>
          <p:cNvSpPr txBox="1"/>
          <p:nvPr/>
        </p:nvSpPr>
        <p:spPr>
          <a:xfrm>
            <a:off x="480616" y="5867400"/>
            <a:ext cx="4344458" cy="707886"/>
          </a:xfrm>
          <a:prstGeom prst="rect">
            <a:avLst/>
          </a:prstGeom>
          <a:noFill/>
        </p:spPr>
        <p:txBody>
          <a:bodyPr wrap="none" rtlCol="0">
            <a:spAutoFit/>
          </a:bodyPr>
          <a:lstStyle/>
          <a:p>
            <a:pPr algn="ctr"/>
            <a:r>
              <a:rPr lang="en-US" sz="2000" dirty="0"/>
              <a:t>Four numbers between 0 and 255</a:t>
            </a:r>
          </a:p>
          <a:p>
            <a:pPr algn="ctr"/>
            <a:r>
              <a:rPr lang="en-US" sz="2000" dirty="0"/>
              <a:t>(separated by “.”)</a:t>
            </a:r>
          </a:p>
        </p:txBody>
      </p:sp>
      <p:cxnSp>
        <p:nvCxnSpPr>
          <p:cNvPr id="10" name="Straight Arrow Connector 9">
            <a:extLst>
              <a:ext uri="{FF2B5EF4-FFF2-40B4-BE49-F238E27FC236}">
                <a16:creationId xmlns:a16="http://schemas.microsoft.com/office/drawing/2014/main" id="{0DB04B51-94EB-4400-8A62-3B74FEF2873E}"/>
              </a:ext>
            </a:extLst>
          </p:cNvPr>
          <p:cNvCxnSpPr>
            <a:cxnSpLocks/>
          </p:cNvCxnSpPr>
          <p:nvPr/>
        </p:nvCxnSpPr>
        <p:spPr>
          <a:xfrm flipV="1">
            <a:off x="1709404" y="4731842"/>
            <a:ext cx="805196" cy="830758"/>
          </a:xfrm>
          <a:prstGeom prst="straightConnector1">
            <a:avLst/>
          </a:prstGeom>
          <a:ln w="44450">
            <a:solidFill>
              <a:srgbClr val="00B0F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AA3909D-DFAF-4F32-B9DD-677C47158EAE}"/>
              </a:ext>
            </a:extLst>
          </p:cNvPr>
          <p:cNvCxnSpPr>
            <a:cxnSpLocks/>
          </p:cNvCxnSpPr>
          <p:nvPr/>
        </p:nvCxnSpPr>
        <p:spPr>
          <a:xfrm flipV="1">
            <a:off x="1828800" y="4690020"/>
            <a:ext cx="1905000" cy="948781"/>
          </a:xfrm>
          <a:prstGeom prst="straightConnector1">
            <a:avLst/>
          </a:prstGeom>
          <a:ln w="44450">
            <a:solidFill>
              <a:srgbClr val="00B0F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EBBD288-3013-47E5-9B4E-8132B8A0747B}"/>
              </a:ext>
            </a:extLst>
          </p:cNvPr>
          <p:cNvCxnSpPr>
            <a:cxnSpLocks/>
          </p:cNvCxnSpPr>
          <p:nvPr/>
        </p:nvCxnSpPr>
        <p:spPr>
          <a:xfrm flipV="1">
            <a:off x="2057400" y="4690021"/>
            <a:ext cx="2667000" cy="948780"/>
          </a:xfrm>
          <a:prstGeom prst="straightConnector1">
            <a:avLst/>
          </a:prstGeom>
          <a:ln w="44450">
            <a:solidFill>
              <a:srgbClr val="00B0F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DEFA8AD-7813-4A55-9648-E3626A3C7BB1}"/>
              </a:ext>
            </a:extLst>
          </p:cNvPr>
          <p:cNvCxnSpPr>
            <a:cxnSpLocks/>
          </p:cNvCxnSpPr>
          <p:nvPr/>
        </p:nvCxnSpPr>
        <p:spPr>
          <a:xfrm flipV="1">
            <a:off x="2438400" y="4690019"/>
            <a:ext cx="3200400" cy="948782"/>
          </a:xfrm>
          <a:prstGeom prst="straightConnector1">
            <a:avLst/>
          </a:prstGeom>
          <a:ln w="44450">
            <a:solidFill>
              <a:srgbClr val="00B0F0"/>
            </a:solidFill>
            <a:tailEnd type="triangle" w="lg" len="lg"/>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F0651302-63F1-4FC6-9C04-97961C2E4412}"/>
              </a:ext>
            </a:extLst>
          </p:cNvPr>
          <p:cNvSpPr txBox="1"/>
          <p:nvPr/>
        </p:nvSpPr>
        <p:spPr>
          <a:xfrm>
            <a:off x="4825074" y="5071849"/>
            <a:ext cx="3866764" cy="461665"/>
          </a:xfrm>
          <a:prstGeom prst="rect">
            <a:avLst/>
          </a:prstGeom>
          <a:noFill/>
        </p:spPr>
        <p:txBody>
          <a:bodyPr wrap="none" rtlCol="0">
            <a:spAutoFit/>
          </a:bodyPr>
          <a:lstStyle/>
          <a:p>
            <a:r>
              <a:rPr lang="en-US" sz="2400" dirty="0"/>
              <a:t>Type this in your browser!</a:t>
            </a:r>
          </a:p>
        </p:txBody>
      </p:sp>
    </p:spTree>
    <p:extLst>
      <p:ext uri="{BB962C8B-B14F-4D97-AF65-F5344CB8AC3E}">
        <p14:creationId xmlns:p14="http://schemas.microsoft.com/office/powerpoint/2010/main" val="6437730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03663-7069-4F11-B118-98926BF93E2C}"/>
              </a:ext>
            </a:extLst>
          </p:cNvPr>
          <p:cNvSpPr>
            <a:spLocks noGrp="1"/>
          </p:cNvSpPr>
          <p:nvPr>
            <p:ph type="title"/>
          </p:nvPr>
        </p:nvSpPr>
        <p:spPr/>
        <p:txBody>
          <a:bodyPr/>
          <a:lstStyle/>
          <a:p>
            <a:r>
              <a:rPr lang="en-US" dirty="0"/>
              <a:t>Ports Allow Multiple Servers</a:t>
            </a:r>
          </a:p>
        </p:txBody>
      </p:sp>
      <p:sp>
        <p:nvSpPr>
          <p:cNvPr id="3" name="Content Placeholder 2">
            <a:extLst>
              <a:ext uri="{FF2B5EF4-FFF2-40B4-BE49-F238E27FC236}">
                <a16:creationId xmlns:a16="http://schemas.microsoft.com/office/drawing/2014/main" id="{D3CCF771-C90E-45EB-AA13-D96D694E9270}"/>
              </a:ext>
            </a:extLst>
          </p:cNvPr>
          <p:cNvSpPr>
            <a:spLocks noGrp="1"/>
          </p:cNvSpPr>
          <p:nvPr>
            <p:ph idx="1"/>
          </p:nvPr>
        </p:nvSpPr>
        <p:spPr/>
        <p:txBody>
          <a:bodyPr/>
          <a:lstStyle/>
          <a:p>
            <a:r>
              <a:rPr lang="en-US" dirty="0"/>
              <a:t>80 – Unencrypted web traffic</a:t>
            </a:r>
          </a:p>
          <a:p>
            <a:r>
              <a:rPr lang="en-US" dirty="0"/>
              <a:t>443 – Encrypted web traffic</a:t>
            </a:r>
          </a:p>
          <a:p>
            <a:r>
              <a:rPr lang="en-US" dirty="0"/>
              <a:t>25 – Email data </a:t>
            </a:r>
            <a:r>
              <a:rPr lang="en-US" dirty="0" err="1"/>
              <a:t>tranfer</a:t>
            </a:r>
            <a:endParaRPr lang="en-US" dirty="0"/>
          </a:p>
        </p:txBody>
      </p:sp>
    </p:spTree>
    <p:extLst>
      <p:ext uri="{BB962C8B-B14F-4D97-AF65-F5344CB8AC3E}">
        <p14:creationId xmlns:p14="http://schemas.microsoft.com/office/powerpoint/2010/main" val="19021009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F480-1B11-461F-9DCE-181E07A38BDC}"/>
              </a:ext>
            </a:extLst>
          </p:cNvPr>
          <p:cNvSpPr>
            <a:spLocks noGrp="1"/>
          </p:cNvSpPr>
          <p:nvPr>
            <p:ph type="title"/>
          </p:nvPr>
        </p:nvSpPr>
        <p:spPr/>
        <p:txBody>
          <a:bodyPr/>
          <a:lstStyle/>
          <a:p>
            <a:r>
              <a:rPr lang="en-US" dirty="0"/>
              <a:t>Assigning an Address and Port</a:t>
            </a:r>
          </a:p>
        </p:txBody>
      </p:sp>
      <p:pic>
        <p:nvPicPr>
          <p:cNvPr id="4" name="Picture 3">
            <a:extLst>
              <a:ext uri="{FF2B5EF4-FFF2-40B4-BE49-F238E27FC236}">
                <a16:creationId xmlns:a16="http://schemas.microsoft.com/office/drawing/2014/main" id="{238CDED1-659B-4DD3-A578-6910C0A01D6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386519" y="2852304"/>
            <a:ext cx="1765844" cy="1765844"/>
          </a:xfrm>
          <a:prstGeom prst="rect">
            <a:avLst/>
          </a:prstGeom>
        </p:spPr>
      </p:pic>
      <p:sp>
        <p:nvSpPr>
          <p:cNvPr id="5" name="TextBox 4">
            <a:extLst>
              <a:ext uri="{FF2B5EF4-FFF2-40B4-BE49-F238E27FC236}">
                <a16:creationId xmlns:a16="http://schemas.microsoft.com/office/drawing/2014/main" id="{72C181B5-B235-44A9-A426-05052A655462}"/>
              </a:ext>
            </a:extLst>
          </p:cNvPr>
          <p:cNvSpPr txBox="1"/>
          <p:nvPr/>
        </p:nvSpPr>
        <p:spPr>
          <a:xfrm>
            <a:off x="3491345" y="4731835"/>
            <a:ext cx="1661018" cy="300082"/>
          </a:xfrm>
          <a:prstGeom prst="rect">
            <a:avLst/>
          </a:prstGeom>
          <a:noFill/>
        </p:spPr>
        <p:txBody>
          <a:bodyPr wrap="square" rtlCol="0">
            <a:spAutoFit/>
          </a:bodyPr>
          <a:lstStyle/>
          <a:p>
            <a:r>
              <a:rPr lang="en-US" sz="675">
                <a:hlinkClick r:id="rId3" tooltip="https://it.wikipedia.org/wiki/Bastion_host"/>
              </a:rPr>
              <a:t>This Photo</a:t>
            </a:r>
            <a:r>
              <a:rPr lang="en-US" sz="675"/>
              <a:t> by Unknown Author is licensed under </a:t>
            </a:r>
            <a:r>
              <a:rPr lang="en-US" sz="675">
                <a:hlinkClick r:id="rId4" tooltip="https://creativecommons.org/licenses/by-sa/3.0/"/>
              </a:rPr>
              <a:t>CC BY-SA</a:t>
            </a:r>
            <a:endParaRPr lang="en-US" sz="675"/>
          </a:p>
        </p:txBody>
      </p:sp>
      <p:sp>
        <p:nvSpPr>
          <p:cNvPr id="6" name="TextBox 5">
            <a:extLst>
              <a:ext uri="{FF2B5EF4-FFF2-40B4-BE49-F238E27FC236}">
                <a16:creationId xmlns:a16="http://schemas.microsoft.com/office/drawing/2014/main" id="{E86537DB-9366-4A5A-9AA1-8491495B7EFE}"/>
              </a:ext>
            </a:extLst>
          </p:cNvPr>
          <p:cNvSpPr txBox="1"/>
          <p:nvPr/>
        </p:nvSpPr>
        <p:spPr>
          <a:xfrm>
            <a:off x="2679511" y="5074736"/>
            <a:ext cx="3706464" cy="300082"/>
          </a:xfrm>
          <a:prstGeom prst="rect">
            <a:avLst/>
          </a:prstGeom>
          <a:noFill/>
        </p:spPr>
        <p:txBody>
          <a:bodyPr wrap="none" rtlCol="0">
            <a:spAutoFit/>
          </a:bodyPr>
          <a:lstStyle/>
          <a:p>
            <a:r>
              <a:rPr lang="en-US" sz="1350" dirty="0"/>
              <a:t>SERVER HAS AN </a:t>
            </a:r>
            <a:r>
              <a:rPr lang="en-US" sz="1350" b="1" dirty="0"/>
              <a:t>IP ADDRESS</a:t>
            </a:r>
            <a:r>
              <a:rPr lang="en-US" sz="1350" dirty="0"/>
              <a:t> AND</a:t>
            </a:r>
            <a:r>
              <a:rPr lang="en-US" sz="1350" b="1" dirty="0"/>
              <a:t> TCP PORT</a:t>
            </a:r>
            <a:endParaRPr lang="en-US" sz="1350" dirty="0"/>
          </a:p>
        </p:txBody>
      </p:sp>
      <p:sp>
        <p:nvSpPr>
          <p:cNvPr id="7" name="Smiley Face 6">
            <a:extLst>
              <a:ext uri="{FF2B5EF4-FFF2-40B4-BE49-F238E27FC236}">
                <a16:creationId xmlns:a16="http://schemas.microsoft.com/office/drawing/2014/main" id="{113C282E-224A-4481-BD8E-04827327CC8A}"/>
              </a:ext>
            </a:extLst>
          </p:cNvPr>
          <p:cNvSpPr/>
          <p:nvPr/>
        </p:nvSpPr>
        <p:spPr>
          <a:xfrm>
            <a:off x="3978954" y="3175034"/>
            <a:ext cx="685800" cy="685800"/>
          </a:xfrm>
          <a:prstGeom prst="smileyFace">
            <a:avLst>
              <a:gd name="adj" fmla="val -3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hought Bubble: Cloud 7">
            <a:extLst>
              <a:ext uri="{FF2B5EF4-FFF2-40B4-BE49-F238E27FC236}">
                <a16:creationId xmlns:a16="http://schemas.microsoft.com/office/drawing/2014/main" id="{CB026CD0-992B-42AC-9B9B-CA0B1B6F3C6D}"/>
              </a:ext>
            </a:extLst>
          </p:cNvPr>
          <p:cNvSpPr/>
          <p:nvPr/>
        </p:nvSpPr>
        <p:spPr>
          <a:xfrm>
            <a:off x="5576637" y="2757869"/>
            <a:ext cx="2959576" cy="134226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b="1" dirty="0"/>
              <a:t>Now I have an </a:t>
            </a:r>
            <a:r>
              <a:rPr lang="en-US" sz="1350" b="1" u="sng" dirty="0"/>
              <a:t>Address/Port</a:t>
            </a:r>
            <a:r>
              <a:rPr lang="en-US" sz="1350" b="1" dirty="0"/>
              <a:t>!  Maybe I’ll get Requests!</a:t>
            </a:r>
          </a:p>
        </p:txBody>
      </p:sp>
      <p:pic>
        <p:nvPicPr>
          <p:cNvPr id="10" name="Picture 9">
            <a:extLst>
              <a:ext uri="{FF2B5EF4-FFF2-40B4-BE49-F238E27FC236}">
                <a16:creationId xmlns:a16="http://schemas.microsoft.com/office/drawing/2014/main" id="{D05BA80C-ECC1-4C60-AA55-32F96C96389E}"/>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887506" y="3038659"/>
            <a:ext cx="2499014" cy="1382603"/>
          </a:xfrm>
          <a:prstGeom prst="rect">
            <a:avLst/>
          </a:prstGeom>
        </p:spPr>
      </p:pic>
      <p:sp>
        <p:nvSpPr>
          <p:cNvPr id="11" name="TextBox 10">
            <a:extLst>
              <a:ext uri="{FF2B5EF4-FFF2-40B4-BE49-F238E27FC236}">
                <a16:creationId xmlns:a16="http://schemas.microsoft.com/office/drawing/2014/main" id="{35B748DD-373F-4C61-A2E1-0261A52CC79C}"/>
              </a:ext>
            </a:extLst>
          </p:cNvPr>
          <p:cNvSpPr txBox="1"/>
          <p:nvPr/>
        </p:nvSpPr>
        <p:spPr>
          <a:xfrm>
            <a:off x="1473205" y="4547848"/>
            <a:ext cx="1238688" cy="403957"/>
          </a:xfrm>
          <a:prstGeom prst="rect">
            <a:avLst/>
          </a:prstGeom>
          <a:noFill/>
        </p:spPr>
        <p:txBody>
          <a:bodyPr wrap="square" rtlCol="0">
            <a:spAutoFit/>
          </a:bodyPr>
          <a:lstStyle/>
          <a:p>
            <a:r>
              <a:rPr lang="en-US" sz="675">
                <a:hlinkClick r:id="rId6" tooltip="http://pngimg.com/download/43024"/>
              </a:rPr>
              <a:t>This Photo</a:t>
            </a:r>
            <a:r>
              <a:rPr lang="en-US" sz="675"/>
              <a:t> by Unknown Author is licensed under </a:t>
            </a:r>
            <a:r>
              <a:rPr lang="en-US" sz="675">
                <a:hlinkClick r:id="rId7" tooltip="https://creativecommons.org/licenses/by-nc/3.0/"/>
              </a:rPr>
              <a:t>CC BY-NC</a:t>
            </a:r>
            <a:endParaRPr lang="en-US" sz="675"/>
          </a:p>
        </p:txBody>
      </p:sp>
      <p:sp>
        <p:nvSpPr>
          <p:cNvPr id="12" name="TextBox 11">
            <a:extLst>
              <a:ext uri="{FF2B5EF4-FFF2-40B4-BE49-F238E27FC236}">
                <a16:creationId xmlns:a16="http://schemas.microsoft.com/office/drawing/2014/main" id="{7327ECF3-1E04-468A-AD25-BAB33E9293F0}"/>
              </a:ext>
            </a:extLst>
          </p:cNvPr>
          <p:cNvSpPr txBox="1"/>
          <p:nvPr/>
        </p:nvSpPr>
        <p:spPr>
          <a:xfrm rot="20629875">
            <a:off x="2067739" y="3519608"/>
            <a:ext cx="1338828" cy="507831"/>
          </a:xfrm>
          <a:prstGeom prst="rect">
            <a:avLst/>
          </a:prstGeom>
          <a:noFill/>
        </p:spPr>
        <p:txBody>
          <a:bodyPr wrap="none" rtlCol="0">
            <a:spAutoFit/>
          </a:bodyPr>
          <a:lstStyle/>
          <a:p>
            <a:r>
              <a:rPr lang="en-US" sz="1350" b="1" dirty="0"/>
              <a:t>IP:</a:t>
            </a:r>
            <a:r>
              <a:rPr lang="en-US" sz="1350" dirty="0"/>
              <a:t> 192.168.0.1</a:t>
            </a:r>
          </a:p>
          <a:p>
            <a:r>
              <a:rPr lang="en-US" sz="1350" b="1" dirty="0"/>
              <a:t>PORT:</a:t>
            </a:r>
            <a:r>
              <a:rPr lang="en-US" sz="1350" dirty="0"/>
              <a:t> 80</a:t>
            </a:r>
            <a:endParaRPr lang="en-US" sz="1350" b="1" dirty="0"/>
          </a:p>
        </p:txBody>
      </p:sp>
    </p:spTree>
    <p:extLst>
      <p:ext uri="{BB962C8B-B14F-4D97-AF65-F5344CB8AC3E}">
        <p14:creationId xmlns:p14="http://schemas.microsoft.com/office/powerpoint/2010/main" val="9657022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CBFC7-9047-4DE5-848D-315A555E92B3}"/>
              </a:ext>
            </a:extLst>
          </p:cNvPr>
          <p:cNvSpPr>
            <a:spLocks noGrp="1"/>
          </p:cNvSpPr>
          <p:nvPr>
            <p:ph type="title"/>
          </p:nvPr>
        </p:nvSpPr>
        <p:spPr/>
        <p:txBody>
          <a:bodyPr/>
          <a:lstStyle/>
          <a:p>
            <a:r>
              <a:rPr lang="en-US" dirty="0"/>
              <a:t>Meanwhile, Client Abstraction</a:t>
            </a:r>
          </a:p>
        </p:txBody>
      </p:sp>
      <p:pic>
        <p:nvPicPr>
          <p:cNvPr id="13" name="Picture 12">
            <a:extLst>
              <a:ext uri="{FF2B5EF4-FFF2-40B4-BE49-F238E27FC236}">
                <a16:creationId xmlns:a16="http://schemas.microsoft.com/office/drawing/2014/main" id="{8F7EF449-890C-4641-94F1-5656C60AE49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529297" y="2928478"/>
            <a:ext cx="2079866" cy="1575980"/>
          </a:xfrm>
          <a:prstGeom prst="rect">
            <a:avLst/>
          </a:prstGeom>
        </p:spPr>
      </p:pic>
      <p:sp>
        <p:nvSpPr>
          <p:cNvPr id="14" name="TextBox 13">
            <a:extLst>
              <a:ext uri="{FF2B5EF4-FFF2-40B4-BE49-F238E27FC236}">
                <a16:creationId xmlns:a16="http://schemas.microsoft.com/office/drawing/2014/main" id="{1390F5C1-6508-43E9-AD8B-C72F45D935CE}"/>
              </a:ext>
            </a:extLst>
          </p:cNvPr>
          <p:cNvSpPr txBox="1"/>
          <p:nvPr/>
        </p:nvSpPr>
        <p:spPr>
          <a:xfrm>
            <a:off x="1529297" y="4629133"/>
            <a:ext cx="2079866" cy="300082"/>
          </a:xfrm>
          <a:prstGeom prst="rect">
            <a:avLst/>
          </a:prstGeom>
          <a:noFill/>
        </p:spPr>
        <p:txBody>
          <a:bodyPr wrap="square" rtlCol="0">
            <a:spAutoFit/>
          </a:bodyPr>
          <a:lstStyle/>
          <a:p>
            <a:r>
              <a:rPr lang="en-US" sz="675">
                <a:hlinkClick r:id="rId3" tooltip="http://pngimg.com/download/5931"/>
              </a:rPr>
              <a:t>This Photo</a:t>
            </a:r>
            <a:r>
              <a:rPr lang="en-US" sz="675"/>
              <a:t> by Unknown Author is licensed under </a:t>
            </a:r>
            <a:r>
              <a:rPr lang="en-US" sz="675">
                <a:hlinkClick r:id="rId4" tooltip="https://creativecommons.org/licenses/by-nc/3.0/"/>
              </a:rPr>
              <a:t>CC BY-NC</a:t>
            </a:r>
            <a:endParaRPr lang="en-US" sz="675"/>
          </a:p>
        </p:txBody>
      </p:sp>
      <p:sp>
        <p:nvSpPr>
          <p:cNvPr id="15" name="TextBox 14">
            <a:extLst>
              <a:ext uri="{FF2B5EF4-FFF2-40B4-BE49-F238E27FC236}">
                <a16:creationId xmlns:a16="http://schemas.microsoft.com/office/drawing/2014/main" id="{0526E24F-0338-4FAB-A8CA-83FBA92BD89A}"/>
              </a:ext>
            </a:extLst>
          </p:cNvPr>
          <p:cNvSpPr txBox="1"/>
          <p:nvPr/>
        </p:nvSpPr>
        <p:spPr>
          <a:xfrm>
            <a:off x="2006850" y="5062210"/>
            <a:ext cx="5280613" cy="300082"/>
          </a:xfrm>
          <a:prstGeom prst="rect">
            <a:avLst/>
          </a:prstGeom>
          <a:noFill/>
        </p:spPr>
        <p:txBody>
          <a:bodyPr wrap="none" rtlCol="0">
            <a:spAutoFit/>
          </a:bodyPr>
          <a:lstStyle/>
          <a:p>
            <a:r>
              <a:rPr lang="en-US" sz="1350" dirty="0"/>
              <a:t>CLIENT (program) </a:t>
            </a:r>
            <a:r>
              <a:rPr lang="en-US" sz="1350" b="1" i="1" dirty="0"/>
              <a:t>CONNECTS</a:t>
            </a:r>
            <a:r>
              <a:rPr lang="en-US" sz="1350" dirty="0"/>
              <a:t> TO MAKE OUTBOUND REQUESTS</a:t>
            </a:r>
          </a:p>
        </p:txBody>
      </p:sp>
      <p:sp>
        <p:nvSpPr>
          <p:cNvPr id="16" name="Smiley Face 15">
            <a:extLst>
              <a:ext uri="{FF2B5EF4-FFF2-40B4-BE49-F238E27FC236}">
                <a16:creationId xmlns:a16="http://schemas.microsoft.com/office/drawing/2014/main" id="{A97F97EB-5B6F-4C62-B4B0-468FA3B5D20B}"/>
              </a:ext>
            </a:extLst>
          </p:cNvPr>
          <p:cNvSpPr/>
          <p:nvPr/>
        </p:nvSpPr>
        <p:spPr>
          <a:xfrm>
            <a:off x="2226330" y="3085889"/>
            <a:ext cx="685800" cy="68580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 name="Arrow: Right 16">
            <a:extLst>
              <a:ext uri="{FF2B5EF4-FFF2-40B4-BE49-F238E27FC236}">
                <a16:creationId xmlns:a16="http://schemas.microsoft.com/office/drawing/2014/main" id="{39DCB115-F1D6-44A7-AE81-4FFAA1CA7F18}"/>
              </a:ext>
            </a:extLst>
          </p:cNvPr>
          <p:cNvSpPr/>
          <p:nvPr/>
        </p:nvSpPr>
        <p:spPr>
          <a:xfrm>
            <a:off x="3718723" y="3307060"/>
            <a:ext cx="3792071" cy="6894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t>HELLO?!</a:t>
            </a:r>
          </a:p>
        </p:txBody>
      </p:sp>
    </p:spTree>
    <p:extLst>
      <p:ext uri="{BB962C8B-B14F-4D97-AF65-F5344CB8AC3E}">
        <p14:creationId xmlns:p14="http://schemas.microsoft.com/office/powerpoint/2010/main" val="14380777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E075B-DD84-4580-94AE-CAFCB8F26F9F}"/>
              </a:ext>
            </a:extLst>
          </p:cNvPr>
          <p:cNvSpPr>
            <a:spLocks noGrp="1"/>
          </p:cNvSpPr>
          <p:nvPr>
            <p:ph type="title"/>
          </p:nvPr>
        </p:nvSpPr>
        <p:spPr>
          <a:xfrm>
            <a:off x="1673352" y="1580769"/>
            <a:ext cx="5797296" cy="891540"/>
          </a:xfrm>
        </p:spPr>
        <p:txBody>
          <a:bodyPr>
            <a:normAutofit fontScale="90000"/>
          </a:bodyPr>
          <a:lstStyle/>
          <a:p>
            <a:r>
              <a:rPr lang="en-US" dirty="0"/>
              <a:t>Client (program) Needs Return Address</a:t>
            </a:r>
          </a:p>
        </p:txBody>
      </p:sp>
      <p:pic>
        <p:nvPicPr>
          <p:cNvPr id="4" name="Picture 3">
            <a:extLst>
              <a:ext uri="{FF2B5EF4-FFF2-40B4-BE49-F238E27FC236}">
                <a16:creationId xmlns:a16="http://schemas.microsoft.com/office/drawing/2014/main" id="{ED961BB1-02EC-4E70-B204-DF40192EB70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529297" y="2928478"/>
            <a:ext cx="2079866" cy="1575980"/>
          </a:xfrm>
          <a:prstGeom prst="rect">
            <a:avLst/>
          </a:prstGeom>
        </p:spPr>
      </p:pic>
      <p:sp>
        <p:nvSpPr>
          <p:cNvPr id="5" name="TextBox 4">
            <a:extLst>
              <a:ext uri="{FF2B5EF4-FFF2-40B4-BE49-F238E27FC236}">
                <a16:creationId xmlns:a16="http://schemas.microsoft.com/office/drawing/2014/main" id="{64BEB4BC-8E35-485D-8C3C-E087A55A9E18}"/>
              </a:ext>
            </a:extLst>
          </p:cNvPr>
          <p:cNvSpPr txBox="1"/>
          <p:nvPr/>
        </p:nvSpPr>
        <p:spPr>
          <a:xfrm>
            <a:off x="1529297" y="4629133"/>
            <a:ext cx="2079866" cy="300082"/>
          </a:xfrm>
          <a:prstGeom prst="rect">
            <a:avLst/>
          </a:prstGeom>
          <a:noFill/>
        </p:spPr>
        <p:txBody>
          <a:bodyPr wrap="square" rtlCol="0">
            <a:spAutoFit/>
          </a:bodyPr>
          <a:lstStyle/>
          <a:p>
            <a:r>
              <a:rPr lang="en-US" sz="675">
                <a:hlinkClick r:id="rId3" tooltip="http://pngimg.com/download/5931"/>
              </a:rPr>
              <a:t>This Photo</a:t>
            </a:r>
            <a:r>
              <a:rPr lang="en-US" sz="675"/>
              <a:t> by Unknown Author is licensed under </a:t>
            </a:r>
            <a:r>
              <a:rPr lang="en-US" sz="675">
                <a:hlinkClick r:id="rId4" tooltip="https://creativecommons.org/licenses/by-nc/3.0/"/>
              </a:rPr>
              <a:t>CC BY-NC</a:t>
            </a:r>
            <a:endParaRPr lang="en-US" sz="675"/>
          </a:p>
        </p:txBody>
      </p:sp>
      <p:sp>
        <p:nvSpPr>
          <p:cNvPr id="6" name="TextBox 5">
            <a:extLst>
              <a:ext uri="{FF2B5EF4-FFF2-40B4-BE49-F238E27FC236}">
                <a16:creationId xmlns:a16="http://schemas.microsoft.com/office/drawing/2014/main" id="{A69568C4-C952-49AA-8C58-69861D8B6206}"/>
              </a:ext>
            </a:extLst>
          </p:cNvPr>
          <p:cNvSpPr txBox="1"/>
          <p:nvPr/>
        </p:nvSpPr>
        <p:spPr>
          <a:xfrm>
            <a:off x="2006850" y="5080079"/>
            <a:ext cx="5280613" cy="300082"/>
          </a:xfrm>
          <a:prstGeom prst="rect">
            <a:avLst/>
          </a:prstGeom>
          <a:noFill/>
        </p:spPr>
        <p:txBody>
          <a:bodyPr wrap="none" rtlCol="0">
            <a:spAutoFit/>
          </a:bodyPr>
          <a:lstStyle/>
          <a:p>
            <a:r>
              <a:rPr lang="en-US" sz="1350" dirty="0"/>
              <a:t>CLIENT (program) </a:t>
            </a:r>
            <a:r>
              <a:rPr lang="en-US" sz="1350" b="1" i="1" dirty="0"/>
              <a:t>CONNECTS</a:t>
            </a:r>
            <a:r>
              <a:rPr lang="en-US" sz="1350" dirty="0"/>
              <a:t> TO MAKE OUTBOUND REQUESTS</a:t>
            </a:r>
          </a:p>
        </p:txBody>
      </p:sp>
      <p:sp>
        <p:nvSpPr>
          <p:cNvPr id="7" name="Smiley Face 6">
            <a:extLst>
              <a:ext uri="{FF2B5EF4-FFF2-40B4-BE49-F238E27FC236}">
                <a16:creationId xmlns:a16="http://schemas.microsoft.com/office/drawing/2014/main" id="{87BE4F44-BA1D-4229-8031-377AE8CFD588}"/>
              </a:ext>
            </a:extLst>
          </p:cNvPr>
          <p:cNvSpPr/>
          <p:nvPr/>
        </p:nvSpPr>
        <p:spPr>
          <a:xfrm>
            <a:off x="2226330" y="3085889"/>
            <a:ext cx="685800" cy="68580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Arrow: Right 7">
            <a:extLst>
              <a:ext uri="{FF2B5EF4-FFF2-40B4-BE49-F238E27FC236}">
                <a16:creationId xmlns:a16="http://schemas.microsoft.com/office/drawing/2014/main" id="{2B95EEBE-2A46-43FD-9C8B-7D47A61EB3BA}"/>
              </a:ext>
            </a:extLst>
          </p:cNvPr>
          <p:cNvSpPr/>
          <p:nvPr/>
        </p:nvSpPr>
        <p:spPr>
          <a:xfrm>
            <a:off x="5742810" y="3257513"/>
            <a:ext cx="1584308" cy="6894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t>HELLO?!</a:t>
            </a:r>
          </a:p>
        </p:txBody>
      </p:sp>
      <p:pic>
        <p:nvPicPr>
          <p:cNvPr id="13" name="Picture 12">
            <a:extLst>
              <a:ext uri="{FF2B5EF4-FFF2-40B4-BE49-F238E27FC236}">
                <a16:creationId xmlns:a16="http://schemas.microsoft.com/office/drawing/2014/main" id="{C50DBE3F-97D9-4719-A349-1733AA7B9995}"/>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3401191" y="2579095"/>
            <a:ext cx="2602310" cy="1875865"/>
          </a:xfrm>
          <a:prstGeom prst="rect">
            <a:avLst/>
          </a:prstGeom>
          <a:noFill/>
        </p:spPr>
      </p:pic>
      <p:sp>
        <p:nvSpPr>
          <p:cNvPr id="14" name="TextBox 13">
            <a:extLst>
              <a:ext uri="{FF2B5EF4-FFF2-40B4-BE49-F238E27FC236}">
                <a16:creationId xmlns:a16="http://schemas.microsoft.com/office/drawing/2014/main" id="{0CAFCB2F-F593-49D4-A030-906A8E14D071}"/>
              </a:ext>
            </a:extLst>
          </p:cNvPr>
          <p:cNvSpPr txBox="1"/>
          <p:nvPr/>
        </p:nvSpPr>
        <p:spPr>
          <a:xfrm>
            <a:off x="3924096" y="4537429"/>
            <a:ext cx="1818715" cy="300082"/>
          </a:xfrm>
          <a:prstGeom prst="rect">
            <a:avLst/>
          </a:prstGeom>
          <a:noFill/>
        </p:spPr>
        <p:txBody>
          <a:bodyPr wrap="square" rtlCol="0">
            <a:spAutoFit/>
          </a:bodyPr>
          <a:lstStyle/>
          <a:p>
            <a:r>
              <a:rPr lang="en-US" sz="675">
                <a:hlinkClick r:id="rId6" tooltip="http://pngimg.com/download/18360"/>
              </a:rPr>
              <a:t>This Photo</a:t>
            </a:r>
            <a:r>
              <a:rPr lang="en-US" sz="675"/>
              <a:t> by Unknown Author is licensed under </a:t>
            </a:r>
            <a:r>
              <a:rPr lang="en-US" sz="675">
                <a:hlinkClick r:id="rId4" tooltip="https://creativecommons.org/licenses/by-nc/3.0/"/>
              </a:rPr>
              <a:t>CC BY-NC</a:t>
            </a:r>
            <a:endParaRPr lang="en-US" sz="675"/>
          </a:p>
        </p:txBody>
      </p:sp>
      <p:sp>
        <p:nvSpPr>
          <p:cNvPr id="15" name="TextBox 14">
            <a:extLst>
              <a:ext uri="{FF2B5EF4-FFF2-40B4-BE49-F238E27FC236}">
                <a16:creationId xmlns:a16="http://schemas.microsoft.com/office/drawing/2014/main" id="{F057A7D2-990E-4E4A-AAAC-F116A8590822}"/>
              </a:ext>
            </a:extLst>
          </p:cNvPr>
          <p:cNvSpPr txBox="1"/>
          <p:nvPr/>
        </p:nvSpPr>
        <p:spPr>
          <a:xfrm>
            <a:off x="3640639" y="3605530"/>
            <a:ext cx="2302961" cy="507831"/>
          </a:xfrm>
          <a:prstGeom prst="rect">
            <a:avLst/>
          </a:prstGeom>
          <a:noFill/>
        </p:spPr>
        <p:txBody>
          <a:bodyPr wrap="square" rtlCol="0">
            <a:spAutoFit/>
          </a:bodyPr>
          <a:lstStyle/>
          <a:p>
            <a:r>
              <a:rPr lang="en-US" sz="1350" b="1" dirty="0">
                <a:solidFill>
                  <a:srgbClr val="FF0000"/>
                </a:solidFill>
              </a:rPr>
              <a:t>TO: </a:t>
            </a:r>
            <a:r>
              <a:rPr lang="en-US" sz="1350" dirty="0">
                <a:solidFill>
                  <a:srgbClr val="FF0000"/>
                </a:solidFill>
              </a:rPr>
              <a:t>192.168.0.1:80</a:t>
            </a:r>
          </a:p>
          <a:p>
            <a:r>
              <a:rPr lang="en-US" sz="1350" b="1" dirty="0">
                <a:solidFill>
                  <a:srgbClr val="FF0000"/>
                </a:solidFill>
              </a:rPr>
              <a:t>FROM:</a:t>
            </a:r>
            <a:r>
              <a:rPr lang="en-US" sz="1350" dirty="0">
                <a:solidFill>
                  <a:srgbClr val="FF0000"/>
                </a:solidFill>
              </a:rPr>
              <a:t> 192.168.0.2:5280</a:t>
            </a:r>
            <a:endParaRPr lang="en-US" sz="1350" b="1" dirty="0">
              <a:solidFill>
                <a:srgbClr val="FF0000"/>
              </a:solidFill>
            </a:endParaRPr>
          </a:p>
        </p:txBody>
      </p:sp>
      <p:sp>
        <p:nvSpPr>
          <p:cNvPr id="16" name="Oval 15">
            <a:extLst>
              <a:ext uri="{FF2B5EF4-FFF2-40B4-BE49-F238E27FC236}">
                <a16:creationId xmlns:a16="http://schemas.microsoft.com/office/drawing/2014/main" id="{339C1BB9-4181-43E8-B4C1-817909A21A19}"/>
              </a:ext>
            </a:extLst>
          </p:cNvPr>
          <p:cNvSpPr/>
          <p:nvPr/>
        </p:nvSpPr>
        <p:spPr>
          <a:xfrm>
            <a:off x="5141666" y="3779445"/>
            <a:ext cx="393173" cy="352068"/>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sz="1350"/>
          </a:p>
        </p:txBody>
      </p:sp>
      <p:sp>
        <p:nvSpPr>
          <p:cNvPr id="17" name="TextBox 16">
            <a:extLst>
              <a:ext uri="{FF2B5EF4-FFF2-40B4-BE49-F238E27FC236}">
                <a16:creationId xmlns:a16="http://schemas.microsoft.com/office/drawing/2014/main" id="{EC8547ED-F4E4-481C-920D-5B57C00C74AE}"/>
              </a:ext>
            </a:extLst>
          </p:cNvPr>
          <p:cNvSpPr txBox="1"/>
          <p:nvPr/>
        </p:nvSpPr>
        <p:spPr>
          <a:xfrm>
            <a:off x="6340900" y="4337594"/>
            <a:ext cx="2178802" cy="507831"/>
          </a:xfrm>
          <a:prstGeom prst="rect">
            <a:avLst/>
          </a:prstGeom>
          <a:noFill/>
        </p:spPr>
        <p:txBody>
          <a:bodyPr wrap="none" rtlCol="0">
            <a:spAutoFit/>
          </a:bodyPr>
          <a:lstStyle/>
          <a:p>
            <a:r>
              <a:rPr lang="en-US" sz="1350" dirty="0"/>
              <a:t>Usually arbitrary, picked</a:t>
            </a:r>
          </a:p>
          <a:p>
            <a:r>
              <a:rPr lang="en-US" sz="1350" dirty="0"/>
              <a:t>by operating system</a:t>
            </a:r>
          </a:p>
        </p:txBody>
      </p:sp>
      <p:cxnSp>
        <p:nvCxnSpPr>
          <p:cNvPr id="19" name="Straight Connector 18">
            <a:extLst>
              <a:ext uri="{FF2B5EF4-FFF2-40B4-BE49-F238E27FC236}">
                <a16:creationId xmlns:a16="http://schemas.microsoft.com/office/drawing/2014/main" id="{DCE4BB65-391F-4406-912C-7053EC25E6F1}"/>
              </a:ext>
            </a:extLst>
          </p:cNvPr>
          <p:cNvCxnSpPr>
            <a:stCxn id="17" idx="1"/>
          </p:cNvCxnSpPr>
          <p:nvPr/>
        </p:nvCxnSpPr>
        <p:spPr>
          <a:xfrm flipH="1" flipV="1">
            <a:off x="5534840" y="3989193"/>
            <a:ext cx="806060" cy="602317"/>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1394182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2F919-5B54-44AB-B117-88BD3C47D0C5}"/>
              </a:ext>
            </a:extLst>
          </p:cNvPr>
          <p:cNvSpPr>
            <a:spLocks noGrp="1"/>
          </p:cNvSpPr>
          <p:nvPr>
            <p:ph type="title"/>
          </p:nvPr>
        </p:nvSpPr>
        <p:spPr/>
        <p:txBody>
          <a:bodyPr/>
          <a:lstStyle/>
          <a:p>
            <a:r>
              <a:rPr lang="en-US" dirty="0"/>
              <a:t>Incoming Request</a:t>
            </a:r>
          </a:p>
        </p:txBody>
      </p:sp>
      <p:pic>
        <p:nvPicPr>
          <p:cNvPr id="4" name="Picture 3">
            <a:extLst>
              <a:ext uri="{FF2B5EF4-FFF2-40B4-BE49-F238E27FC236}">
                <a16:creationId xmlns:a16="http://schemas.microsoft.com/office/drawing/2014/main" id="{FD0A5C23-1185-4C3E-AFD1-53827C77EC7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386519" y="2852304"/>
            <a:ext cx="1765844" cy="1765844"/>
          </a:xfrm>
          <a:prstGeom prst="rect">
            <a:avLst/>
          </a:prstGeom>
        </p:spPr>
      </p:pic>
      <p:sp>
        <p:nvSpPr>
          <p:cNvPr id="5" name="TextBox 4">
            <a:extLst>
              <a:ext uri="{FF2B5EF4-FFF2-40B4-BE49-F238E27FC236}">
                <a16:creationId xmlns:a16="http://schemas.microsoft.com/office/drawing/2014/main" id="{7CCAB057-2AAA-4AC8-9CDD-AFF36CA2C4C7}"/>
              </a:ext>
            </a:extLst>
          </p:cNvPr>
          <p:cNvSpPr txBox="1"/>
          <p:nvPr/>
        </p:nvSpPr>
        <p:spPr>
          <a:xfrm>
            <a:off x="3491345" y="4731835"/>
            <a:ext cx="1661018" cy="300082"/>
          </a:xfrm>
          <a:prstGeom prst="rect">
            <a:avLst/>
          </a:prstGeom>
          <a:noFill/>
        </p:spPr>
        <p:txBody>
          <a:bodyPr wrap="square" rtlCol="0">
            <a:spAutoFit/>
          </a:bodyPr>
          <a:lstStyle/>
          <a:p>
            <a:r>
              <a:rPr lang="en-US" sz="675">
                <a:hlinkClick r:id="rId3" tooltip="https://it.wikipedia.org/wiki/Bastion_host"/>
              </a:rPr>
              <a:t>This Photo</a:t>
            </a:r>
            <a:r>
              <a:rPr lang="en-US" sz="675"/>
              <a:t> by Unknown Author is licensed under </a:t>
            </a:r>
            <a:r>
              <a:rPr lang="en-US" sz="675">
                <a:hlinkClick r:id="rId4" tooltip="https://creativecommons.org/licenses/by-sa/3.0/"/>
              </a:rPr>
              <a:t>CC BY-SA</a:t>
            </a:r>
            <a:endParaRPr lang="en-US" sz="675"/>
          </a:p>
        </p:txBody>
      </p:sp>
      <p:sp>
        <p:nvSpPr>
          <p:cNvPr id="6" name="TextBox 5">
            <a:extLst>
              <a:ext uri="{FF2B5EF4-FFF2-40B4-BE49-F238E27FC236}">
                <a16:creationId xmlns:a16="http://schemas.microsoft.com/office/drawing/2014/main" id="{866C8F8E-32A1-41DE-9FFF-5E25BB7ACA08}"/>
              </a:ext>
            </a:extLst>
          </p:cNvPr>
          <p:cNvSpPr txBox="1"/>
          <p:nvPr/>
        </p:nvSpPr>
        <p:spPr>
          <a:xfrm>
            <a:off x="3131341" y="5138731"/>
            <a:ext cx="2375971" cy="300082"/>
          </a:xfrm>
          <a:prstGeom prst="rect">
            <a:avLst/>
          </a:prstGeom>
          <a:noFill/>
        </p:spPr>
        <p:txBody>
          <a:bodyPr wrap="none" rtlCol="0">
            <a:spAutoFit/>
          </a:bodyPr>
          <a:lstStyle/>
          <a:p>
            <a:r>
              <a:rPr lang="en-US" sz="1350" dirty="0"/>
              <a:t>SERVER RECEIVES REQUEST</a:t>
            </a:r>
            <a:endParaRPr lang="en-US" sz="1350" b="1" dirty="0"/>
          </a:p>
        </p:txBody>
      </p:sp>
      <p:sp>
        <p:nvSpPr>
          <p:cNvPr id="7" name="Smiley Face 6">
            <a:extLst>
              <a:ext uri="{FF2B5EF4-FFF2-40B4-BE49-F238E27FC236}">
                <a16:creationId xmlns:a16="http://schemas.microsoft.com/office/drawing/2014/main" id="{09E9D4D0-4059-4A01-9AF1-B968CB935D2F}"/>
              </a:ext>
            </a:extLst>
          </p:cNvPr>
          <p:cNvSpPr/>
          <p:nvPr/>
        </p:nvSpPr>
        <p:spPr>
          <a:xfrm>
            <a:off x="3978954" y="3175034"/>
            <a:ext cx="685800" cy="6858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hought Bubble: Cloud 7">
            <a:extLst>
              <a:ext uri="{FF2B5EF4-FFF2-40B4-BE49-F238E27FC236}">
                <a16:creationId xmlns:a16="http://schemas.microsoft.com/office/drawing/2014/main" id="{C4490351-FBC0-4D14-A686-2334CF0CB35B}"/>
              </a:ext>
            </a:extLst>
          </p:cNvPr>
          <p:cNvSpPr/>
          <p:nvPr/>
        </p:nvSpPr>
        <p:spPr>
          <a:xfrm>
            <a:off x="5576637" y="2757869"/>
            <a:ext cx="2959576" cy="134226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b="1" dirty="0"/>
              <a:t>I GOT A REQUEST!!!</a:t>
            </a:r>
          </a:p>
        </p:txBody>
      </p:sp>
      <p:pic>
        <p:nvPicPr>
          <p:cNvPr id="12" name="Picture 11">
            <a:extLst>
              <a:ext uri="{FF2B5EF4-FFF2-40B4-BE49-F238E27FC236}">
                <a16:creationId xmlns:a16="http://schemas.microsoft.com/office/drawing/2014/main" id="{AE3C1937-7F08-40DC-A7FB-118588255F3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698332" y="2572977"/>
            <a:ext cx="2602310" cy="1875865"/>
          </a:xfrm>
          <a:prstGeom prst="rect">
            <a:avLst/>
          </a:prstGeom>
        </p:spPr>
      </p:pic>
      <p:sp>
        <p:nvSpPr>
          <p:cNvPr id="13" name="TextBox 12">
            <a:extLst>
              <a:ext uri="{FF2B5EF4-FFF2-40B4-BE49-F238E27FC236}">
                <a16:creationId xmlns:a16="http://schemas.microsoft.com/office/drawing/2014/main" id="{57AD93CC-0A39-41DE-9F2D-8C96E7DDF39A}"/>
              </a:ext>
            </a:extLst>
          </p:cNvPr>
          <p:cNvSpPr txBox="1"/>
          <p:nvPr/>
        </p:nvSpPr>
        <p:spPr>
          <a:xfrm>
            <a:off x="937781" y="3599413"/>
            <a:ext cx="2110219" cy="507831"/>
          </a:xfrm>
          <a:prstGeom prst="rect">
            <a:avLst/>
          </a:prstGeom>
          <a:noFill/>
        </p:spPr>
        <p:txBody>
          <a:bodyPr wrap="square" rtlCol="0">
            <a:spAutoFit/>
          </a:bodyPr>
          <a:lstStyle/>
          <a:p>
            <a:r>
              <a:rPr lang="en-US" sz="1350" b="1" dirty="0">
                <a:solidFill>
                  <a:srgbClr val="FF0000"/>
                </a:solidFill>
              </a:rPr>
              <a:t>TO: </a:t>
            </a:r>
            <a:r>
              <a:rPr lang="en-US" sz="1350" dirty="0">
                <a:solidFill>
                  <a:srgbClr val="FF0000"/>
                </a:solidFill>
              </a:rPr>
              <a:t>192.168.0.1:80</a:t>
            </a:r>
          </a:p>
          <a:p>
            <a:r>
              <a:rPr lang="en-US" sz="1350" b="1" dirty="0">
                <a:solidFill>
                  <a:srgbClr val="FF0000"/>
                </a:solidFill>
              </a:rPr>
              <a:t>FROM:</a:t>
            </a:r>
            <a:r>
              <a:rPr lang="en-US" sz="1350" dirty="0">
                <a:solidFill>
                  <a:srgbClr val="FF0000"/>
                </a:solidFill>
              </a:rPr>
              <a:t> 192.168.0.2:5280</a:t>
            </a:r>
            <a:endParaRPr lang="en-US" sz="1350" b="1" dirty="0">
              <a:solidFill>
                <a:srgbClr val="FF0000"/>
              </a:solidFill>
            </a:endParaRPr>
          </a:p>
        </p:txBody>
      </p:sp>
      <p:sp>
        <p:nvSpPr>
          <p:cNvPr id="15" name="TextBox 14">
            <a:extLst>
              <a:ext uri="{FF2B5EF4-FFF2-40B4-BE49-F238E27FC236}">
                <a16:creationId xmlns:a16="http://schemas.microsoft.com/office/drawing/2014/main" id="{A48F288B-0656-4BA5-ABC8-04D286B6161D}"/>
              </a:ext>
            </a:extLst>
          </p:cNvPr>
          <p:cNvSpPr txBox="1"/>
          <p:nvPr/>
        </p:nvSpPr>
        <p:spPr>
          <a:xfrm>
            <a:off x="1462459" y="3036535"/>
            <a:ext cx="883575" cy="300082"/>
          </a:xfrm>
          <a:prstGeom prst="rect">
            <a:avLst/>
          </a:prstGeom>
          <a:noFill/>
        </p:spPr>
        <p:txBody>
          <a:bodyPr wrap="none" rtlCol="0">
            <a:spAutoFit/>
          </a:bodyPr>
          <a:lstStyle/>
          <a:p>
            <a:r>
              <a:rPr lang="en-US" sz="1350" b="1" dirty="0"/>
              <a:t>REQUEST</a:t>
            </a:r>
          </a:p>
        </p:txBody>
      </p:sp>
      <p:sp>
        <p:nvSpPr>
          <p:cNvPr id="16" name="Arrow: Right 15">
            <a:extLst>
              <a:ext uri="{FF2B5EF4-FFF2-40B4-BE49-F238E27FC236}">
                <a16:creationId xmlns:a16="http://schemas.microsoft.com/office/drawing/2014/main" id="{1E8EF2F4-BDB3-4386-A890-CDADC0D04E13}"/>
              </a:ext>
            </a:extLst>
          </p:cNvPr>
          <p:cNvSpPr/>
          <p:nvPr/>
        </p:nvSpPr>
        <p:spPr>
          <a:xfrm>
            <a:off x="403412" y="3131797"/>
            <a:ext cx="73380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12744716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2F919-5B54-44AB-B117-88BD3C47D0C5}"/>
              </a:ext>
            </a:extLst>
          </p:cNvPr>
          <p:cNvSpPr>
            <a:spLocks noGrp="1"/>
          </p:cNvSpPr>
          <p:nvPr>
            <p:ph type="title"/>
          </p:nvPr>
        </p:nvSpPr>
        <p:spPr/>
        <p:txBody>
          <a:bodyPr/>
          <a:lstStyle/>
          <a:p>
            <a:r>
              <a:rPr lang="en-US" dirty="0"/>
              <a:t>Request Response</a:t>
            </a:r>
          </a:p>
        </p:txBody>
      </p:sp>
      <p:pic>
        <p:nvPicPr>
          <p:cNvPr id="4" name="Picture 3">
            <a:extLst>
              <a:ext uri="{FF2B5EF4-FFF2-40B4-BE49-F238E27FC236}">
                <a16:creationId xmlns:a16="http://schemas.microsoft.com/office/drawing/2014/main" id="{FD0A5C23-1185-4C3E-AFD1-53827C77EC7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386519" y="2852304"/>
            <a:ext cx="1765844" cy="1765844"/>
          </a:xfrm>
          <a:prstGeom prst="rect">
            <a:avLst/>
          </a:prstGeom>
        </p:spPr>
      </p:pic>
      <p:sp>
        <p:nvSpPr>
          <p:cNvPr id="5" name="TextBox 4">
            <a:extLst>
              <a:ext uri="{FF2B5EF4-FFF2-40B4-BE49-F238E27FC236}">
                <a16:creationId xmlns:a16="http://schemas.microsoft.com/office/drawing/2014/main" id="{7CCAB057-2AAA-4AC8-9CDD-AFF36CA2C4C7}"/>
              </a:ext>
            </a:extLst>
          </p:cNvPr>
          <p:cNvSpPr txBox="1"/>
          <p:nvPr/>
        </p:nvSpPr>
        <p:spPr>
          <a:xfrm>
            <a:off x="3491345" y="4731835"/>
            <a:ext cx="1661018" cy="300082"/>
          </a:xfrm>
          <a:prstGeom prst="rect">
            <a:avLst/>
          </a:prstGeom>
          <a:noFill/>
        </p:spPr>
        <p:txBody>
          <a:bodyPr wrap="square" rtlCol="0">
            <a:spAutoFit/>
          </a:bodyPr>
          <a:lstStyle/>
          <a:p>
            <a:r>
              <a:rPr lang="en-US" sz="675">
                <a:hlinkClick r:id="rId3" tooltip="https://it.wikipedia.org/wiki/Bastion_host"/>
              </a:rPr>
              <a:t>This Photo</a:t>
            </a:r>
            <a:r>
              <a:rPr lang="en-US" sz="675"/>
              <a:t> by Unknown Author is licensed under </a:t>
            </a:r>
            <a:r>
              <a:rPr lang="en-US" sz="675">
                <a:hlinkClick r:id="rId4" tooltip="https://creativecommons.org/licenses/by-sa/3.0/"/>
              </a:rPr>
              <a:t>CC BY-SA</a:t>
            </a:r>
            <a:endParaRPr lang="en-US" sz="675"/>
          </a:p>
        </p:txBody>
      </p:sp>
      <p:sp>
        <p:nvSpPr>
          <p:cNvPr id="6" name="TextBox 5">
            <a:extLst>
              <a:ext uri="{FF2B5EF4-FFF2-40B4-BE49-F238E27FC236}">
                <a16:creationId xmlns:a16="http://schemas.microsoft.com/office/drawing/2014/main" id="{866C8F8E-32A1-41DE-9FFF-5E25BB7ACA08}"/>
              </a:ext>
            </a:extLst>
          </p:cNvPr>
          <p:cNvSpPr txBox="1"/>
          <p:nvPr/>
        </p:nvSpPr>
        <p:spPr>
          <a:xfrm>
            <a:off x="2772276" y="5110595"/>
            <a:ext cx="3603872" cy="300082"/>
          </a:xfrm>
          <a:prstGeom prst="rect">
            <a:avLst/>
          </a:prstGeom>
          <a:noFill/>
        </p:spPr>
        <p:txBody>
          <a:bodyPr wrap="none" rtlCol="0">
            <a:spAutoFit/>
          </a:bodyPr>
          <a:lstStyle/>
          <a:p>
            <a:r>
              <a:rPr lang="en-US" sz="1350" dirty="0"/>
              <a:t>SERVER </a:t>
            </a:r>
            <a:r>
              <a:rPr lang="en-US" sz="1350" b="1" dirty="0"/>
              <a:t>INVERTS TO/FROM </a:t>
            </a:r>
            <a:r>
              <a:rPr lang="en-US" sz="1350" dirty="0"/>
              <a:t>FOR RESPONSE</a:t>
            </a:r>
            <a:endParaRPr lang="en-US" sz="1350" b="1" dirty="0"/>
          </a:p>
        </p:txBody>
      </p:sp>
      <p:sp>
        <p:nvSpPr>
          <p:cNvPr id="7" name="Smiley Face 6">
            <a:extLst>
              <a:ext uri="{FF2B5EF4-FFF2-40B4-BE49-F238E27FC236}">
                <a16:creationId xmlns:a16="http://schemas.microsoft.com/office/drawing/2014/main" id="{09E9D4D0-4059-4A01-9AF1-B968CB935D2F}"/>
              </a:ext>
            </a:extLst>
          </p:cNvPr>
          <p:cNvSpPr/>
          <p:nvPr/>
        </p:nvSpPr>
        <p:spPr>
          <a:xfrm>
            <a:off x="3978954" y="3175034"/>
            <a:ext cx="685800" cy="6858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hought Bubble: Cloud 7">
            <a:extLst>
              <a:ext uri="{FF2B5EF4-FFF2-40B4-BE49-F238E27FC236}">
                <a16:creationId xmlns:a16="http://schemas.microsoft.com/office/drawing/2014/main" id="{C4490351-FBC0-4D14-A686-2334CF0CB35B}"/>
              </a:ext>
            </a:extLst>
          </p:cNvPr>
          <p:cNvSpPr/>
          <p:nvPr/>
        </p:nvSpPr>
        <p:spPr>
          <a:xfrm>
            <a:off x="5576637" y="2757869"/>
            <a:ext cx="2959576" cy="134226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b="1" dirty="0"/>
              <a:t>MY NEW PENPAL!</a:t>
            </a:r>
          </a:p>
        </p:txBody>
      </p:sp>
      <p:pic>
        <p:nvPicPr>
          <p:cNvPr id="12" name="Picture 11">
            <a:extLst>
              <a:ext uri="{FF2B5EF4-FFF2-40B4-BE49-F238E27FC236}">
                <a16:creationId xmlns:a16="http://schemas.microsoft.com/office/drawing/2014/main" id="{AE3C1937-7F08-40DC-A7FB-118588255F3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698332" y="2572977"/>
            <a:ext cx="2602310" cy="1875865"/>
          </a:xfrm>
          <a:prstGeom prst="rect">
            <a:avLst/>
          </a:prstGeom>
        </p:spPr>
      </p:pic>
      <p:sp>
        <p:nvSpPr>
          <p:cNvPr id="13" name="TextBox 12">
            <a:extLst>
              <a:ext uri="{FF2B5EF4-FFF2-40B4-BE49-F238E27FC236}">
                <a16:creationId xmlns:a16="http://schemas.microsoft.com/office/drawing/2014/main" id="{57AD93CC-0A39-41DE-9F2D-8C96E7DDF39A}"/>
              </a:ext>
            </a:extLst>
          </p:cNvPr>
          <p:cNvSpPr txBox="1"/>
          <p:nvPr/>
        </p:nvSpPr>
        <p:spPr>
          <a:xfrm>
            <a:off x="937781" y="3599413"/>
            <a:ext cx="2047467" cy="507831"/>
          </a:xfrm>
          <a:prstGeom prst="rect">
            <a:avLst/>
          </a:prstGeom>
          <a:noFill/>
        </p:spPr>
        <p:txBody>
          <a:bodyPr wrap="square" rtlCol="0">
            <a:spAutoFit/>
          </a:bodyPr>
          <a:lstStyle/>
          <a:p>
            <a:r>
              <a:rPr lang="en-US" sz="1350" b="1" dirty="0">
                <a:solidFill>
                  <a:srgbClr val="FF0000"/>
                </a:solidFill>
              </a:rPr>
              <a:t>TO: </a:t>
            </a:r>
            <a:r>
              <a:rPr lang="en-US" sz="1350" dirty="0">
                <a:solidFill>
                  <a:srgbClr val="FF0000"/>
                </a:solidFill>
              </a:rPr>
              <a:t>192.168.0.2:5280 </a:t>
            </a:r>
            <a:r>
              <a:rPr lang="en-US" sz="1350" b="1" dirty="0">
                <a:solidFill>
                  <a:srgbClr val="FF0000"/>
                </a:solidFill>
              </a:rPr>
              <a:t>FROM: </a:t>
            </a:r>
            <a:r>
              <a:rPr lang="en-US" sz="1350" dirty="0">
                <a:solidFill>
                  <a:srgbClr val="FF0000"/>
                </a:solidFill>
              </a:rPr>
              <a:t>192.168.0.1:80</a:t>
            </a:r>
          </a:p>
        </p:txBody>
      </p:sp>
      <p:sp>
        <p:nvSpPr>
          <p:cNvPr id="15" name="TextBox 14">
            <a:extLst>
              <a:ext uri="{FF2B5EF4-FFF2-40B4-BE49-F238E27FC236}">
                <a16:creationId xmlns:a16="http://schemas.microsoft.com/office/drawing/2014/main" id="{A48F288B-0656-4BA5-ABC8-04D286B6161D}"/>
              </a:ext>
            </a:extLst>
          </p:cNvPr>
          <p:cNvSpPr txBox="1"/>
          <p:nvPr/>
        </p:nvSpPr>
        <p:spPr>
          <a:xfrm>
            <a:off x="1462459" y="3036535"/>
            <a:ext cx="1015021" cy="300082"/>
          </a:xfrm>
          <a:prstGeom prst="rect">
            <a:avLst/>
          </a:prstGeom>
          <a:noFill/>
        </p:spPr>
        <p:txBody>
          <a:bodyPr wrap="none" rtlCol="0">
            <a:spAutoFit/>
          </a:bodyPr>
          <a:lstStyle/>
          <a:p>
            <a:r>
              <a:rPr lang="en-US" sz="1350" b="1" dirty="0"/>
              <a:t>RESPONSE</a:t>
            </a:r>
          </a:p>
        </p:txBody>
      </p:sp>
      <p:sp>
        <p:nvSpPr>
          <p:cNvPr id="3" name="Arrow: Left 2">
            <a:extLst>
              <a:ext uri="{FF2B5EF4-FFF2-40B4-BE49-F238E27FC236}">
                <a16:creationId xmlns:a16="http://schemas.microsoft.com/office/drawing/2014/main" id="{C3A6EC4C-BD10-467B-8E9F-90762123356C}"/>
              </a:ext>
            </a:extLst>
          </p:cNvPr>
          <p:cNvSpPr/>
          <p:nvPr/>
        </p:nvSpPr>
        <p:spPr>
          <a:xfrm>
            <a:off x="513506" y="3247263"/>
            <a:ext cx="733806" cy="36347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0778551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TCP/IP Send Example</a:t>
            </a:r>
          </a:p>
        </p:txBody>
      </p:sp>
      <p:sp>
        <p:nvSpPr>
          <p:cNvPr id="4" name="Rectangle 3"/>
          <p:cNvSpPr/>
          <p:nvPr/>
        </p:nvSpPr>
        <p:spPr>
          <a:xfrm>
            <a:off x="1901361" y="3330112"/>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5" name="Rectangle 4"/>
          <p:cNvSpPr/>
          <p:nvPr/>
        </p:nvSpPr>
        <p:spPr>
          <a:xfrm>
            <a:off x="424813" y="3796664"/>
            <a:ext cx="1314450"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6" name="Rectangle 5"/>
          <p:cNvSpPr/>
          <p:nvPr/>
        </p:nvSpPr>
        <p:spPr>
          <a:xfrm>
            <a:off x="424813" y="4253864"/>
            <a:ext cx="131445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7" name="Rectangle 6"/>
          <p:cNvSpPr/>
          <p:nvPr/>
        </p:nvSpPr>
        <p:spPr>
          <a:xfrm>
            <a:off x="424813" y="4758862"/>
            <a:ext cx="1314450" cy="3429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MAC </a:t>
            </a:r>
          </a:p>
        </p:txBody>
      </p:sp>
      <p:sp>
        <p:nvSpPr>
          <p:cNvPr id="8" name="Rectangle 7"/>
          <p:cNvSpPr/>
          <p:nvPr/>
        </p:nvSpPr>
        <p:spPr>
          <a:xfrm>
            <a:off x="2358561" y="3796664"/>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9" name="Rectangle 8"/>
          <p:cNvSpPr/>
          <p:nvPr/>
        </p:nvSpPr>
        <p:spPr>
          <a:xfrm>
            <a:off x="1901361" y="3796664"/>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0" name="Rectangle 9"/>
          <p:cNvSpPr/>
          <p:nvPr/>
        </p:nvSpPr>
        <p:spPr>
          <a:xfrm>
            <a:off x="2823035" y="4275684"/>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11" name="Rectangle 10"/>
          <p:cNvSpPr/>
          <p:nvPr/>
        </p:nvSpPr>
        <p:spPr>
          <a:xfrm>
            <a:off x="2365835" y="4275684"/>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2" name="Rectangle 11"/>
          <p:cNvSpPr/>
          <p:nvPr/>
        </p:nvSpPr>
        <p:spPr>
          <a:xfrm>
            <a:off x="3295201" y="4758862"/>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13" name="Rectangle 12"/>
          <p:cNvSpPr/>
          <p:nvPr/>
        </p:nvSpPr>
        <p:spPr>
          <a:xfrm>
            <a:off x="2838001" y="4758862"/>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4" name="Rectangle 13"/>
          <p:cNvSpPr/>
          <p:nvPr/>
        </p:nvSpPr>
        <p:spPr>
          <a:xfrm>
            <a:off x="1901361" y="4275684"/>
            <a:ext cx="45720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16" name="Rectangle 15"/>
          <p:cNvSpPr/>
          <p:nvPr/>
        </p:nvSpPr>
        <p:spPr>
          <a:xfrm>
            <a:off x="2380801" y="4758862"/>
            <a:ext cx="45720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17" name="Rectangle 16"/>
          <p:cNvSpPr/>
          <p:nvPr/>
        </p:nvSpPr>
        <p:spPr>
          <a:xfrm>
            <a:off x="1923600" y="4758862"/>
            <a:ext cx="515539" cy="3429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MAC </a:t>
            </a:r>
          </a:p>
        </p:txBody>
      </p:sp>
      <p:sp>
        <p:nvSpPr>
          <p:cNvPr id="3" name="Rectangle 2">
            <a:extLst>
              <a:ext uri="{FF2B5EF4-FFF2-40B4-BE49-F238E27FC236}">
                <a16:creationId xmlns:a16="http://schemas.microsoft.com/office/drawing/2014/main" id="{0C96F7A2-EB61-4D69-AE39-58CC262DA759}"/>
              </a:ext>
            </a:extLst>
          </p:cNvPr>
          <p:cNvSpPr/>
          <p:nvPr/>
        </p:nvSpPr>
        <p:spPr>
          <a:xfrm>
            <a:off x="424813" y="3330112"/>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a:t>
            </a:r>
          </a:p>
        </p:txBody>
      </p:sp>
      <p:sp>
        <p:nvSpPr>
          <p:cNvPr id="15" name="TextBox 14">
            <a:extLst>
              <a:ext uri="{FF2B5EF4-FFF2-40B4-BE49-F238E27FC236}">
                <a16:creationId xmlns:a16="http://schemas.microsoft.com/office/drawing/2014/main" id="{44B78182-41E9-4B82-B020-D1686877D426}"/>
              </a:ext>
            </a:extLst>
          </p:cNvPr>
          <p:cNvSpPr txBox="1"/>
          <p:nvPr/>
        </p:nvSpPr>
        <p:spPr>
          <a:xfrm>
            <a:off x="371179" y="2193528"/>
            <a:ext cx="3607078" cy="715581"/>
          </a:xfrm>
          <a:prstGeom prst="rect">
            <a:avLst/>
          </a:prstGeom>
          <a:noFill/>
        </p:spPr>
        <p:txBody>
          <a:bodyPr wrap="none" rtlCol="0">
            <a:spAutoFit/>
          </a:bodyPr>
          <a:lstStyle/>
          <a:p>
            <a:r>
              <a:rPr lang="en-US" sz="1350" dirty="0"/>
              <a:t>User enters “google.com” into browser</a:t>
            </a:r>
          </a:p>
          <a:p>
            <a:r>
              <a:rPr lang="en-US" sz="1350" dirty="0"/>
              <a:t>(computer converts “google.com” to an</a:t>
            </a:r>
          </a:p>
          <a:p>
            <a:r>
              <a:rPr lang="en-US" sz="1350" dirty="0"/>
              <a:t>IP address first).</a:t>
            </a:r>
          </a:p>
        </p:txBody>
      </p:sp>
      <p:sp>
        <p:nvSpPr>
          <p:cNvPr id="19" name="Arrow: Down 18">
            <a:extLst>
              <a:ext uri="{FF2B5EF4-FFF2-40B4-BE49-F238E27FC236}">
                <a16:creationId xmlns:a16="http://schemas.microsoft.com/office/drawing/2014/main" id="{362A4A81-46F1-446A-B876-1483B7E8E1B1}"/>
              </a:ext>
            </a:extLst>
          </p:cNvPr>
          <p:cNvSpPr/>
          <p:nvPr/>
        </p:nvSpPr>
        <p:spPr>
          <a:xfrm>
            <a:off x="2195112" y="2780617"/>
            <a:ext cx="363474" cy="49251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1" name="TextBox 20">
            <a:extLst>
              <a:ext uri="{FF2B5EF4-FFF2-40B4-BE49-F238E27FC236}">
                <a16:creationId xmlns:a16="http://schemas.microsoft.com/office/drawing/2014/main" id="{B8CA05E7-41A9-4CE3-AA01-71B3D7D29753}"/>
              </a:ext>
            </a:extLst>
          </p:cNvPr>
          <p:cNvSpPr txBox="1"/>
          <p:nvPr/>
        </p:nvSpPr>
        <p:spPr>
          <a:xfrm>
            <a:off x="5208356" y="3098439"/>
            <a:ext cx="3583112" cy="2585323"/>
          </a:xfrm>
          <a:prstGeom prst="rect">
            <a:avLst/>
          </a:prstGeom>
          <a:noFill/>
        </p:spPr>
        <p:txBody>
          <a:bodyPr wrap="square" rtlCol="0">
            <a:spAutoFit/>
          </a:bodyPr>
          <a:lstStyle/>
          <a:p>
            <a:r>
              <a:rPr lang="en-US" sz="1350" dirty="0"/>
              <a:t>HTTP is the protocol used for sending/receiving data to/from websites. </a:t>
            </a:r>
          </a:p>
          <a:p>
            <a:endParaRPr lang="en-US" sz="1350" dirty="0"/>
          </a:p>
          <a:p>
            <a:r>
              <a:rPr lang="en-US" sz="1350" dirty="0"/>
              <a:t>TCP deals with making sure the data gets to the right server program correctly</a:t>
            </a:r>
          </a:p>
          <a:p>
            <a:endParaRPr lang="en-US" sz="1350" dirty="0"/>
          </a:p>
          <a:p>
            <a:r>
              <a:rPr lang="en-US" sz="1350" dirty="0"/>
              <a:t>IP is used for getting data over the Internet to the correct machine</a:t>
            </a:r>
          </a:p>
          <a:p>
            <a:endParaRPr lang="en-US" sz="1350" dirty="0"/>
          </a:p>
          <a:p>
            <a:r>
              <a:rPr lang="en-US" sz="1350" dirty="0"/>
              <a:t>MAC is used for communicating on </a:t>
            </a:r>
            <a:r>
              <a:rPr lang="en-US" sz="1350" dirty="0" err="1"/>
              <a:t>Wifi</a:t>
            </a:r>
            <a:r>
              <a:rPr lang="en-US" sz="1350" dirty="0"/>
              <a:t> or Ethernet</a:t>
            </a:r>
          </a:p>
        </p:txBody>
      </p:sp>
      <p:sp>
        <p:nvSpPr>
          <p:cNvPr id="22" name="TextBox 21">
            <a:extLst>
              <a:ext uri="{FF2B5EF4-FFF2-40B4-BE49-F238E27FC236}">
                <a16:creationId xmlns:a16="http://schemas.microsoft.com/office/drawing/2014/main" id="{3C9403F2-633C-481C-AECC-EC6C5BD60B3C}"/>
              </a:ext>
            </a:extLst>
          </p:cNvPr>
          <p:cNvSpPr txBox="1"/>
          <p:nvPr/>
        </p:nvSpPr>
        <p:spPr>
          <a:xfrm>
            <a:off x="725077" y="5549197"/>
            <a:ext cx="4846198" cy="300082"/>
          </a:xfrm>
          <a:prstGeom prst="rect">
            <a:avLst/>
          </a:prstGeom>
          <a:noFill/>
        </p:spPr>
        <p:txBody>
          <a:bodyPr wrap="none" rtlCol="0">
            <a:spAutoFit/>
          </a:bodyPr>
          <a:lstStyle/>
          <a:p>
            <a:r>
              <a:rPr lang="en-US" sz="1350" dirty="0"/>
              <a:t>Headers.  Typically meta data such as “to”, “from”, etc.</a:t>
            </a:r>
          </a:p>
        </p:txBody>
      </p:sp>
      <p:cxnSp>
        <p:nvCxnSpPr>
          <p:cNvPr id="24" name="Straight Arrow Connector 23">
            <a:extLst>
              <a:ext uri="{FF2B5EF4-FFF2-40B4-BE49-F238E27FC236}">
                <a16:creationId xmlns:a16="http://schemas.microsoft.com/office/drawing/2014/main" id="{934F8656-84B8-4EA8-BA5E-403C7AD43074}"/>
              </a:ext>
            </a:extLst>
          </p:cNvPr>
          <p:cNvCxnSpPr>
            <a:cxnSpLocks/>
          </p:cNvCxnSpPr>
          <p:nvPr/>
        </p:nvCxnSpPr>
        <p:spPr>
          <a:xfrm flipV="1">
            <a:off x="1142625" y="4012701"/>
            <a:ext cx="860836" cy="155452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a:extLst>
              <a:ext uri="{FF2B5EF4-FFF2-40B4-BE49-F238E27FC236}">
                <a16:creationId xmlns:a16="http://schemas.microsoft.com/office/drawing/2014/main" id="{FA1EA498-88C4-46C2-BF3E-7C9CCDF4987F}"/>
              </a:ext>
            </a:extLst>
          </p:cNvPr>
          <p:cNvCxnSpPr>
            <a:cxnSpLocks/>
          </p:cNvCxnSpPr>
          <p:nvPr/>
        </p:nvCxnSpPr>
        <p:spPr>
          <a:xfrm flipV="1">
            <a:off x="1156165" y="4509714"/>
            <a:ext cx="881972" cy="105751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ECE786A3-C94B-41A3-9B42-05B595C2D143}"/>
              </a:ext>
            </a:extLst>
          </p:cNvPr>
          <p:cNvCxnSpPr>
            <a:cxnSpLocks/>
          </p:cNvCxnSpPr>
          <p:nvPr/>
        </p:nvCxnSpPr>
        <p:spPr>
          <a:xfrm flipV="1">
            <a:off x="1176818" y="5038471"/>
            <a:ext cx="861318" cy="52875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889479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DFD74-199E-4C56-AEC3-C4BCA02FAAD1}"/>
              </a:ext>
            </a:extLst>
          </p:cNvPr>
          <p:cNvSpPr>
            <a:spLocks noGrp="1"/>
          </p:cNvSpPr>
          <p:nvPr>
            <p:ph type="title"/>
          </p:nvPr>
        </p:nvSpPr>
        <p:spPr/>
        <p:txBody>
          <a:bodyPr/>
          <a:lstStyle/>
          <a:p>
            <a:r>
              <a:rPr lang="en-US" dirty="0"/>
              <a:t>Computing 2000 – Present</a:t>
            </a:r>
          </a:p>
        </p:txBody>
      </p:sp>
      <p:pic>
        <p:nvPicPr>
          <p:cNvPr id="5" name="Picture 4">
            <a:extLst>
              <a:ext uri="{FF2B5EF4-FFF2-40B4-BE49-F238E27FC236}">
                <a16:creationId xmlns:a16="http://schemas.microsoft.com/office/drawing/2014/main" id="{64455C68-5CB8-4BF4-8B87-EC5456496A8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872724" y="2860401"/>
            <a:ext cx="3759472" cy="2349670"/>
          </a:xfrm>
          <a:prstGeom prst="rect">
            <a:avLst/>
          </a:prstGeom>
        </p:spPr>
      </p:pic>
      <p:sp>
        <p:nvSpPr>
          <p:cNvPr id="6" name="TextBox 5">
            <a:extLst>
              <a:ext uri="{FF2B5EF4-FFF2-40B4-BE49-F238E27FC236}">
                <a16:creationId xmlns:a16="http://schemas.microsoft.com/office/drawing/2014/main" id="{3503A7C9-03F9-42AA-AB9C-58FFC8EDCF46}"/>
              </a:ext>
            </a:extLst>
          </p:cNvPr>
          <p:cNvSpPr txBox="1"/>
          <p:nvPr/>
        </p:nvSpPr>
        <p:spPr>
          <a:xfrm>
            <a:off x="4917955" y="5276427"/>
            <a:ext cx="3714241" cy="196208"/>
          </a:xfrm>
          <a:prstGeom prst="rect">
            <a:avLst/>
          </a:prstGeom>
          <a:noFill/>
        </p:spPr>
        <p:txBody>
          <a:bodyPr wrap="square" rtlCol="0">
            <a:spAutoFit/>
          </a:bodyPr>
          <a:lstStyle/>
          <a:p>
            <a:r>
              <a:rPr lang="en-US" sz="675">
                <a:hlinkClick r:id="rId3" tooltip="http://www.techstagram.com/2013/02/22/google-data-centers/"/>
              </a:rPr>
              <a:t>This Photo</a:t>
            </a:r>
            <a:r>
              <a:rPr lang="en-US" sz="675"/>
              <a:t> by Unknown Author is licensed under </a:t>
            </a:r>
            <a:r>
              <a:rPr lang="en-US" sz="675">
                <a:hlinkClick r:id="rId4" tooltip="https://creativecommons.org/licenses/by-nc-nd/3.0/"/>
              </a:rPr>
              <a:t>CC BY-NC-ND</a:t>
            </a:r>
            <a:endParaRPr lang="en-US" sz="675"/>
          </a:p>
        </p:txBody>
      </p:sp>
      <p:pic>
        <p:nvPicPr>
          <p:cNvPr id="11" name="Picture 10">
            <a:extLst>
              <a:ext uri="{FF2B5EF4-FFF2-40B4-BE49-F238E27FC236}">
                <a16:creationId xmlns:a16="http://schemas.microsoft.com/office/drawing/2014/main" id="{AC790B4E-D3F8-4535-B469-6F145582E356}"/>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561377" y="2874309"/>
            <a:ext cx="3128963" cy="2293144"/>
          </a:xfrm>
          <a:prstGeom prst="rect">
            <a:avLst/>
          </a:prstGeom>
        </p:spPr>
      </p:pic>
      <p:sp>
        <p:nvSpPr>
          <p:cNvPr id="12" name="TextBox 11">
            <a:extLst>
              <a:ext uri="{FF2B5EF4-FFF2-40B4-BE49-F238E27FC236}">
                <a16:creationId xmlns:a16="http://schemas.microsoft.com/office/drawing/2014/main" id="{803738E7-03F4-4F4E-84B4-ABAECCEFE294}"/>
              </a:ext>
            </a:extLst>
          </p:cNvPr>
          <p:cNvSpPr txBox="1"/>
          <p:nvPr/>
        </p:nvSpPr>
        <p:spPr>
          <a:xfrm>
            <a:off x="561377" y="5210071"/>
            <a:ext cx="3128963" cy="196208"/>
          </a:xfrm>
          <a:prstGeom prst="rect">
            <a:avLst/>
          </a:prstGeom>
          <a:noFill/>
        </p:spPr>
        <p:txBody>
          <a:bodyPr wrap="square" rtlCol="0">
            <a:spAutoFit/>
          </a:bodyPr>
          <a:lstStyle/>
          <a:p>
            <a:r>
              <a:rPr lang="en-US" sz="675">
                <a:hlinkClick r:id="rId6" tooltip="http://dhinchakdev.blogspot.com/2015/01/how-to-create-wifi-hotspot-using.html"/>
              </a:rPr>
              <a:t>This Photo</a:t>
            </a:r>
            <a:r>
              <a:rPr lang="en-US" sz="675"/>
              <a:t> by Unknown Author is licensed under </a:t>
            </a:r>
            <a:r>
              <a:rPr lang="en-US" sz="675">
                <a:hlinkClick r:id="rId7" tooltip="https://creativecommons.org/licenses/by/3.0/"/>
              </a:rPr>
              <a:t>CC BY</a:t>
            </a:r>
            <a:endParaRPr lang="en-US" sz="675"/>
          </a:p>
        </p:txBody>
      </p:sp>
      <p:sp>
        <p:nvSpPr>
          <p:cNvPr id="13" name="Arrow: Left-Right 12">
            <a:extLst>
              <a:ext uri="{FF2B5EF4-FFF2-40B4-BE49-F238E27FC236}">
                <a16:creationId xmlns:a16="http://schemas.microsoft.com/office/drawing/2014/main" id="{F64AFF4B-36CA-4905-B537-ED89D2B4AFE5}"/>
              </a:ext>
            </a:extLst>
          </p:cNvPr>
          <p:cNvSpPr/>
          <p:nvPr/>
        </p:nvSpPr>
        <p:spPr>
          <a:xfrm>
            <a:off x="3539021" y="3660992"/>
            <a:ext cx="1485290" cy="55557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NETWORK</a:t>
            </a:r>
          </a:p>
        </p:txBody>
      </p:sp>
    </p:spTree>
    <p:extLst>
      <p:ext uri="{BB962C8B-B14F-4D97-AF65-F5344CB8AC3E}">
        <p14:creationId xmlns:p14="http://schemas.microsoft.com/office/powerpoint/2010/main" val="8120707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TCP/IP Receive Example</a:t>
            </a:r>
          </a:p>
        </p:txBody>
      </p:sp>
      <p:sp>
        <p:nvSpPr>
          <p:cNvPr id="4" name="Rectangle 3"/>
          <p:cNvSpPr/>
          <p:nvPr/>
        </p:nvSpPr>
        <p:spPr>
          <a:xfrm>
            <a:off x="6337928" y="3326259"/>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5" name="Rectangle 4"/>
          <p:cNvSpPr/>
          <p:nvPr/>
        </p:nvSpPr>
        <p:spPr>
          <a:xfrm>
            <a:off x="7741985" y="3792811"/>
            <a:ext cx="1314450"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6" name="Rectangle 5"/>
          <p:cNvSpPr/>
          <p:nvPr/>
        </p:nvSpPr>
        <p:spPr>
          <a:xfrm>
            <a:off x="7741985" y="4250011"/>
            <a:ext cx="131445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7" name="Rectangle 6"/>
          <p:cNvSpPr/>
          <p:nvPr/>
        </p:nvSpPr>
        <p:spPr>
          <a:xfrm>
            <a:off x="7741985" y="4755009"/>
            <a:ext cx="1314450" cy="3429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MAC </a:t>
            </a:r>
          </a:p>
        </p:txBody>
      </p:sp>
      <p:sp>
        <p:nvSpPr>
          <p:cNvPr id="8" name="Rectangle 7"/>
          <p:cNvSpPr/>
          <p:nvPr/>
        </p:nvSpPr>
        <p:spPr>
          <a:xfrm>
            <a:off x="6337928" y="3792811"/>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9" name="Rectangle 8"/>
          <p:cNvSpPr/>
          <p:nvPr/>
        </p:nvSpPr>
        <p:spPr>
          <a:xfrm>
            <a:off x="5854751" y="3788135"/>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0" name="Rectangle 9"/>
          <p:cNvSpPr/>
          <p:nvPr/>
        </p:nvSpPr>
        <p:spPr>
          <a:xfrm>
            <a:off x="6337928" y="4250011"/>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11" name="Rectangle 10"/>
          <p:cNvSpPr/>
          <p:nvPr/>
        </p:nvSpPr>
        <p:spPr>
          <a:xfrm>
            <a:off x="5854751" y="4250011"/>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2" name="Rectangle 11"/>
          <p:cNvSpPr/>
          <p:nvPr/>
        </p:nvSpPr>
        <p:spPr>
          <a:xfrm>
            <a:off x="6311951" y="4755009"/>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13" name="Rectangle 12"/>
          <p:cNvSpPr/>
          <p:nvPr/>
        </p:nvSpPr>
        <p:spPr>
          <a:xfrm>
            <a:off x="5854751" y="4755009"/>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4" name="Rectangle 13"/>
          <p:cNvSpPr/>
          <p:nvPr/>
        </p:nvSpPr>
        <p:spPr>
          <a:xfrm>
            <a:off x="5397551" y="4250011"/>
            <a:ext cx="45720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16" name="Rectangle 15"/>
          <p:cNvSpPr/>
          <p:nvPr/>
        </p:nvSpPr>
        <p:spPr>
          <a:xfrm>
            <a:off x="5397551" y="4755009"/>
            <a:ext cx="45720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17" name="Rectangle 16"/>
          <p:cNvSpPr/>
          <p:nvPr/>
        </p:nvSpPr>
        <p:spPr>
          <a:xfrm>
            <a:off x="4940350" y="4755009"/>
            <a:ext cx="515539" cy="3429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MAC </a:t>
            </a:r>
          </a:p>
        </p:txBody>
      </p:sp>
      <p:sp>
        <p:nvSpPr>
          <p:cNvPr id="3" name="Rectangle 2">
            <a:extLst>
              <a:ext uri="{FF2B5EF4-FFF2-40B4-BE49-F238E27FC236}">
                <a16:creationId xmlns:a16="http://schemas.microsoft.com/office/drawing/2014/main" id="{0C96F7A2-EB61-4D69-AE39-58CC262DA759}"/>
              </a:ext>
            </a:extLst>
          </p:cNvPr>
          <p:cNvSpPr/>
          <p:nvPr/>
        </p:nvSpPr>
        <p:spPr>
          <a:xfrm>
            <a:off x="7741985" y="3326259"/>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a:t>
            </a:r>
          </a:p>
        </p:txBody>
      </p:sp>
      <p:sp>
        <p:nvSpPr>
          <p:cNvPr id="15" name="TextBox 14">
            <a:extLst>
              <a:ext uri="{FF2B5EF4-FFF2-40B4-BE49-F238E27FC236}">
                <a16:creationId xmlns:a16="http://schemas.microsoft.com/office/drawing/2014/main" id="{44B78182-41E9-4B82-B020-D1686877D426}"/>
              </a:ext>
            </a:extLst>
          </p:cNvPr>
          <p:cNvSpPr txBox="1"/>
          <p:nvPr/>
        </p:nvSpPr>
        <p:spPr>
          <a:xfrm>
            <a:off x="5283511" y="2064099"/>
            <a:ext cx="3470072" cy="923330"/>
          </a:xfrm>
          <a:prstGeom prst="rect">
            <a:avLst/>
          </a:prstGeom>
          <a:noFill/>
        </p:spPr>
        <p:txBody>
          <a:bodyPr wrap="square" rtlCol="0">
            <a:spAutoFit/>
          </a:bodyPr>
          <a:lstStyle/>
          <a:p>
            <a:r>
              <a:rPr lang="en-US" sz="1350" dirty="0"/>
              <a:t>Web server program begins gather the requested info. When it has it, it will respond by sending a new message down the stack in the reverse direction</a:t>
            </a:r>
          </a:p>
        </p:txBody>
      </p:sp>
      <p:sp>
        <p:nvSpPr>
          <p:cNvPr id="19" name="Arrow: Down 18">
            <a:extLst>
              <a:ext uri="{FF2B5EF4-FFF2-40B4-BE49-F238E27FC236}">
                <a16:creationId xmlns:a16="http://schemas.microsoft.com/office/drawing/2014/main" id="{362A4A81-46F1-446A-B876-1483B7E8E1B1}"/>
              </a:ext>
            </a:extLst>
          </p:cNvPr>
          <p:cNvSpPr/>
          <p:nvPr/>
        </p:nvSpPr>
        <p:spPr>
          <a:xfrm rot="10800000">
            <a:off x="6813416" y="2771915"/>
            <a:ext cx="363474" cy="49251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8" name="TextBox 17">
            <a:extLst>
              <a:ext uri="{FF2B5EF4-FFF2-40B4-BE49-F238E27FC236}">
                <a16:creationId xmlns:a16="http://schemas.microsoft.com/office/drawing/2014/main" id="{FEE36CA6-3DAC-422E-B2DA-72EBA59B3480}"/>
              </a:ext>
            </a:extLst>
          </p:cNvPr>
          <p:cNvSpPr txBox="1"/>
          <p:nvPr/>
        </p:nvSpPr>
        <p:spPr>
          <a:xfrm>
            <a:off x="435367" y="3157377"/>
            <a:ext cx="3506056" cy="1962076"/>
          </a:xfrm>
          <a:prstGeom prst="rect">
            <a:avLst/>
          </a:prstGeom>
          <a:noFill/>
        </p:spPr>
        <p:txBody>
          <a:bodyPr wrap="square" rtlCol="0">
            <a:spAutoFit/>
          </a:bodyPr>
          <a:lstStyle/>
          <a:p>
            <a:endParaRPr lang="en-US" sz="1350" dirty="0"/>
          </a:p>
          <a:p>
            <a:r>
              <a:rPr lang="en-US" sz="1350" dirty="0"/>
              <a:t>As each layer processes the data, the headers are stripped off.  The MAC layer removes the MAC header, the IP layer removes the IP header, etc., before passing the data up.  Each layer may or may not need to do some processing based on information in the header.</a:t>
            </a:r>
          </a:p>
        </p:txBody>
      </p:sp>
      <p:sp>
        <p:nvSpPr>
          <p:cNvPr id="20" name="TextBox 19">
            <a:extLst>
              <a:ext uri="{FF2B5EF4-FFF2-40B4-BE49-F238E27FC236}">
                <a16:creationId xmlns:a16="http://schemas.microsoft.com/office/drawing/2014/main" id="{A9E83591-1491-4AFB-BF90-01DB303015EB}"/>
              </a:ext>
            </a:extLst>
          </p:cNvPr>
          <p:cNvSpPr txBox="1"/>
          <p:nvPr/>
        </p:nvSpPr>
        <p:spPr>
          <a:xfrm>
            <a:off x="4899919" y="5341920"/>
            <a:ext cx="5083443" cy="507831"/>
          </a:xfrm>
          <a:prstGeom prst="rect">
            <a:avLst/>
          </a:prstGeom>
          <a:noFill/>
        </p:spPr>
        <p:txBody>
          <a:bodyPr wrap="none" rtlCol="0">
            <a:spAutoFit/>
          </a:bodyPr>
          <a:lstStyle/>
          <a:p>
            <a:r>
              <a:rPr lang="en-US" sz="1350" dirty="0"/>
              <a:t>Conceptually, data arrives at the bottom of the stack</a:t>
            </a:r>
          </a:p>
          <a:p>
            <a:r>
              <a:rPr lang="en-US" sz="1350" dirty="0"/>
              <a:t>and is processed and then “popped” up to a higher layer </a:t>
            </a:r>
          </a:p>
        </p:txBody>
      </p:sp>
      <p:sp>
        <p:nvSpPr>
          <p:cNvPr id="23" name="Arrow: Down 22">
            <a:extLst>
              <a:ext uri="{FF2B5EF4-FFF2-40B4-BE49-F238E27FC236}">
                <a16:creationId xmlns:a16="http://schemas.microsoft.com/office/drawing/2014/main" id="{18E69EB1-7331-45E2-8159-CCA2305D3FF7}"/>
              </a:ext>
            </a:extLst>
          </p:cNvPr>
          <p:cNvSpPr/>
          <p:nvPr/>
        </p:nvSpPr>
        <p:spPr>
          <a:xfrm rot="10800000">
            <a:off x="6813416" y="5048465"/>
            <a:ext cx="363474" cy="34289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2034428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World Wide Web?</a:t>
            </a:r>
          </a:p>
        </p:txBody>
      </p:sp>
      <p:sp>
        <p:nvSpPr>
          <p:cNvPr id="3" name="Content Placeholder 2"/>
          <p:cNvSpPr>
            <a:spLocks noGrp="1"/>
          </p:cNvSpPr>
          <p:nvPr>
            <p:ph sz="quarter" idx="13"/>
          </p:nvPr>
        </p:nvSpPr>
        <p:spPr/>
        <p:txBody>
          <a:bodyPr>
            <a:normAutofit/>
          </a:bodyPr>
          <a:lstStyle/>
          <a:p>
            <a:r>
              <a:rPr lang="en-US" sz="2000" b="1" i="1" dirty="0"/>
              <a:t>Internet</a:t>
            </a:r>
            <a:r>
              <a:rPr lang="en-US" sz="2000" dirty="0"/>
              <a:t> - globally interconnected network system</a:t>
            </a:r>
          </a:p>
          <a:p>
            <a:r>
              <a:rPr lang="en-US" sz="2000" b="1" i="1" dirty="0"/>
              <a:t>World Wide Web</a:t>
            </a:r>
            <a:r>
              <a:rPr lang="en-US" sz="2000" dirty="0"/>
              <a:t> - HTTP-based content, apps, “ecosystem”</a:t>
            </a:r>
          </a:p>
        </p:txBody>
      </p:sp>
    </p:spTree>
    <p:extLst>
      <p:ext uri="{BB962C8B-B14F-4D97-AF65-F5344CB8AC3E}">
        <p14:creationId xmlns:p14="http://schemas.microsoft.com/office/powerpoint/2010/main" val="40484326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55093-982B-40A6-B7D5-A887F5BA19B7}"/>
              </a:ext>
            </a:extLst>
          </p:cNvPr>
          <p:cNvSpPr>
            <a:spLocks noGrp="1"/>
          </p:cNvSpPr>
          <p:nvPr>
            <p:ph type="title"/>
          </p:nvPr>
        </p:nvSpPr>
        <p:spPr/>
        <p:txBody>
          <a:bodyPr/>
          <a:lstStyle/>
          <a:p>
            <a:r>
              <a:rPr lang="en-US" dirty="0"/>
              <a:t>Key Tech: </a:t>
            </a:r>
            <a:br>
              <a:rPr lang="en-US" dirty="0"/>
            </a:br>
            <a:r>
              <a:rPr lang="en-US" i="1" dirty="0"/>
              <a:t>Domain Name System (</a:t>
            </a:r>
            <a:r>
              <a:rPr lang="en-US" b="0" i="1" dirty="0"/>
              <a:t>DNS</a:t>
            </a:r>
            <a:r>
              <a:rPr lang="en-US" i="1" dirty="0"/>
              <a:t>)</a:t>
            </a:r>
            <a:endParaRPr lang="en-US" dirty="0"/>
          </a:p>
        </p:txBody>
      </p:sp>
      <p:sp>
        <p:nvSpPr>
          <p:cNvPr id="3" name="Content Placeholder 2">
            <a:extLst>
              <a:ext uri="{FF2B5EF4-FFF2-40B4-BE49-F238E27FC236}">
                <a16:creationId xmlns:a16="http://schemas.microsoft.com/office/drawing/2014/main" id="{502AD11B-FB82-4E32-BF45-E04804624D97}"/>
              </a:ext>
            </a:extLst>
          </p:cNvPr>
          <p:cNvSpPr>
            <a:spLocks noGrp="1"/>
          </p:cNvSpPr>
          <p:nvPr>
            <p:ph idx="1"/>
          </p:nvPr>
        </p:nvSpPr>
        <p:spPr/>
        <p:txBody>
          <a:bodyPr>
            <a:normAutofit/>
          </a:bodyPr>
          <a:lstStyle/>
          <a:p>
            <a:r>
              <a:rPr lang="en-US" sz="2000" dirty="0"/>
              <a:t>IPv4 addresses were hard to remember/use</a:t>
            </a:r>
          </a:p>
          <a:p>
            <a:r>
              <a:rPr lang="en-US" sz="2000" dirty="0"/>
              <a:t>IPv6 are worse</a:t>
            </a:r>
          </a:p>
          <a:p>
            <a:r>
              <a:rPr lang="en-US" sz="2000" dirty="0"/>
              <a:t>Humans need semantically meaningful addresses</a:t>
            </a:r>
          </a:p>
          <a:p>
            <a:r>
              <a:rPr lang="en-US" sz="2000" dirty="0"/>
              <a:t>DNS maps IP addresses to </a:t>
            </a:r>
            <a:r>
              <a:rPr lang="en-US" sz="2000" b="1" i="1" dirty="0"/>
              <a:t>domain names</a:t>
            </a:r>
            <a:endParaRPr lang="en-US" sz="2000" dirty="0"/>
          </a:p>
        </p:txBody>
      </p:sp>
    </p:spTree>
    <p:extLst>
      <p:ext uri="{BB962C8B-B14F-4D97-AF65-F5344CB8AC3E}">
        <p14:creationId xmlns:p14="http://schemas.microsoft.com/office/powerpoint/2010/main" val="3671197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5EBBD-2829-4C77-A041-A512523FA831}"/>
              </a:ext>
            </a:extLst>
          </p:cNvPr>
          <p:cNvSpPr>
            <a:spLocks noGrp="1"/>
          </p:cNvSpPr>
          <p:nvPr>
            <p:ph type="title"/>
          </p:nvPr>
        </p:nvSpPr>
        <p:spPr/>
        <p:txBody>
          <a:bodyPr/>
          <a:lstStyle/>
          <a:p>
            <a:r>
              <a:rPr lang="en-US" dirty="0"/>
              <a:t>Basic Idea</a:t>
            </a:r>
          </a:p>
        </p:txBody>
      </p:sp>
      <p:pic>
        <p:nvPicPr>
          <p:cNvPr id="4" name="Picture 3">
            <a:extLst>
              <a:ext uri="{FF2B5EF4-FFF2-40B4-BE49-F238E27FC236}">
                <a16:creationId xmlns:a16="http://schemas.microsoft.com/office/drawing/2014/main" id="{D541E70D-DFE9-4F8E-8036-987E14035EBF}"/>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33418" y="2913808"/>
            <a:ext cx="3193997" cy="2420192"/>
          </a:xfrm>
          <a:prstGeom prst="rect">
            <a:avLst/>
          </a:prstGeom>
          <a:solidFill>
            <a:schemeClr val="tx1"/>
          </a:solidFill>
        </p:spPr>
      </p:pic>
      <p:pic>
        <p:nvPicPr>
          <p:cNvPr id="5" name="Picture 4">
            <a:extLst>
              <a:ext uri="{FF2B5EF4-FFF2-40B4-BE49-F238E27FC236}">
                <a16:creationId xmlns:a16="http://schemas.microsoft.com/office/drawing/2014/main" id="{0C081977-AC99-4EDB-BEBE-7938349F222D}"/>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5760203" y="446807"/>
            <a:ext cx="2590800" cy="1752600"/>
          </a:xfrm>
          <a:prstGeom prst="rect">
            <a:avLst/>
          </a:prstGeom>
        </p:spPr>
      </p:pic>
      <p:sp>
        <p:nvSpPr>
          <p:cNvPr id="6" name="TextBox 5">
            <a:extLst>
              <a:ext uri="{FF2B5EF4-FFF2-40B4-BE49-F238E27FC236}">
                <a16:creationId xmlns:a16="http://schemas.microsoft.com/office/drawing/2014/main" id="{FA823699-F53E-4C02-8FAB-EE183D0857B9}"/>
              </a:ext>
            </a:extLst>
          </p:cNvPr>
          <p:cNvSpPr txBox="1"/>
          <p:nvPr/>
        </p:nvSpPr>
        <p:spPr>
          <a:xfrm>
            <a:off x="6300428" y="2174570"/>
            <a:ext cx="1510350" cy="369332"/>
          </a:xfrm>
          <a:prstGeom prst="rect">
            <a:avLst/>
          </a:prstGeom>
          <a:noFill/>
        </p:spPr>
        <p:txBody>
          <a:bodyPr wrap="none" rtlCol="0">
            <a:spAutoFit/>
          </a:bodyPr>
          <a:lstStyle/>
          <a:p>
            <a:r>
              <a:rPr lang="en-US" b="1" dirty="0"/>
              <a:t>DNS SERVER</a:t>
            </a:r>
          </a:p>
        </p:txBody>
      </p:sp>
      <p:pic>
        <p:nvPicPr>
          <p:cNvPr id="8" name="Picture 7">
            <a:extLst>
              <a:ext uri="{FF2B5EF4-FFF2-40B4-BE49-F238E27FC236}">
                <a16:creationId xmlns:a16="http://schemas.microsoft.com/office/drawing/2014/main" id="{884FB2E7-B613-488D-A016-8602E563CCFD}"/>
              </a:ext>
            </a:extLst>
          </p:cNvPr>
          <p:cNvPicPr>
            <a:picLocks noChangeAspect="1"/>
          </p:cNvPicPr>
          <p:nvPr/>
        </p:nvPicPr>
        <p:blipFill>
          <a:blip r:embed="rId6"/>
          <a:stretch>
            <a:fillRect/>
          </a:stretch>
        </p:blipFill>
        <p:spPr>
          <a:xfrm>
            <a:off x="5583786" y="5029200"/>
            <a:ext cx="2943636" cy="1124107"/>
          </a:xfrm>
          <a:prstGeom prst="rect">
            <a:avLst/>
          </a:prstGeom>
        </p:spPr>
      </p:pic>
      <p:sp>
        <p:nvSpPr>
          <p:cNvPr id="9" name="TextBox 8">
            <a:extLst>
              <a:ext uri="{FF2B5EF4-FFF2-40B4-BE49-F238E27FC236}">
                <a16:creationId xmlns:a16="http://schemas.microsoft.com/office/drawing/2014/main" id="{933D632C-EAC7-4FB1-A429-A236F223D212}"/>
              </a:ext>
            </a:extLst>
          </p:cNvPr>
          <p:cNvSpPr txBox="1"/>
          <p:nvPr/>
        </p:nvSpPr>
        <p:spPr>
          <a:xfrm>
            <a:off x="6088031" y="6148307"/>
            <a:ext cx="1935145" cy="646331"/>
          </a:xfrm>
          <a:prstGeom prst="rect">
            <a:avLst/>
          </a:prstGeom>
          <a:noFill/>
        </p:spPr>
        <p:txBody>
          <a:bodyPr wrap="none" rtlCol="0">
            <a:spAutoFit/>
          </a:bodyPr>
          <a:lstStyle/>
          <a:p>
            <a:pPr algn="ctr"/>
            <a:r>
              <a:rPr lang="en-US" b="1" dirty="0"/>
              <a:t>142.250.138.138</a:t>
            </a:r>
          </a:p>
          <a:p>
            <a:pPr algn="ctr"/>
            <a:r>
              <a:rPr lang="en-US" b="1" dirty="0"/>
              <a:t>(google.com)</a:t>
            </a:r>
          </a:p>
        </p:txBody>
      </p:sp>
      <p:sp>
        <p:nvSpPr>
          <p:cNvPr id="10" name="TextBox 9">
            <a:extLst>
              <a:ext uri="{FF2B5EF4-FFF2-40B4-BE49-F238E27FC236}">
                <a16:creationId xmlns:a16="http://schemas.microsoft.com/office/drawing/2014/main" id="{98EEE07D-C718-42E3-8B5A-197B349C6F0D}"/>
              </a:ext>
            </a:extLst>
          </p:cNvPr>
          <p:cNvSpPr txBox="1"/>
          <p:nvPr/>
        </p:nvSpPr>
        <p:spPr>
          <a:xfrm>
            <a:off x="1082505" y="3124200"/>
            <a:ext cx="2295821" cy="369332"/>
          </a:xfrm>
          <a:prstGeom prst="rect">
            <a:avLst/>
          </a:prstGeom>
          <a:noFill/>
        </p:spPr>
        <p:txBody>
          <a:bodyPr wrap="none" rtlCol="0">
            <a:spAutoFit/>
          </a:bodyPr>
          <a:lstStyle/>
          <a:p>
            <a:r>
              <a:rPr lang="en-US" b="1" dirty="0">
                <a:solidFill>
                  <a:schemeClr val="bg1"/>
                </a:solidFill>
              </a:rPr>
              <a:t>http://google.com</a:t>
            </a:r>
          </a:p>
        </p:txBody>
      </p:sp>
      <p:sp>
        <p:nvSpPr>
          <p:cNvPr id="11" name="Arrow: Right 10">
            <a:extLst>
              <a:ext uri="{FF2B5EF4-FFF2-40B4-BE49-F238E27FC236}">
                <a16:creationId xmlns:a16="http://schemas.microsoft.com/office/drawing/2014/main" id="{B3186404-BD60-4202-B0CD-CE9E3F82724E}"/>
              </a:ext>
            </a:extLst>
          </p:cNvPr>
          <p:cNvSpPr/>
          <p:nvPr/>
        </p:nvSpPr>
        <p:spPr>
          <a:xfrm rot="19694554">
            <a:off x="3029482" y="1752893"/>
            <a:ext cx="3317704" cy="484632"/>
          </a:xfrm>
          <a:prstGeom prst="rightArrow">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b="1" dirty="0"/>
              <a:t>Where is “google.com?”</a:t>
            </a:r>
          </a:p>
        </p:txBody>
      </p:sp>
      <p:sp>
        <p:nvSpPr>
          <p:cNvPr id="12" name="Arrow: Left 11">
            <a:extLst>
              <a:ext uri="{FF2B5EF4-FFF2-40B4-BE49-F238E27FC236}">
                <a16:creationId xmlns:a16="http://schemas.microsoft.com/office/drawing/2014/main" id="{6B0DA1E5-46EB-4FD4-A0D4-831AA7A1C65E}"/>
              </a:ext>
            </a:extLst>
          </p:cNvPr>
          <p:cNvSpPr/>
          <p:nvPr/>
        </p:nvSpPr>
        <p:spPr>
          <a:xfrm rot="19743730">
            <a:off x="3559117" y="2147946"/>
            <a:ext cx="2819400" cy="545068"/>
          </a:xfrm>
          <a:prstGeom prst="leftArrow">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b="1" dirty="0"/>
              <a:t>142.250.138.138</a:t>
            </a:r>
          </a:p>
        </p:txBody>
      </p:sp>
      <p:sp>
        <p:nvSpPr>
          <p:cNvPr id="13" name="Arrow: Right 12">
            <a:extLst>
              <a:ext uri="{FF2B5EF4-FFF2-40B4-BE49-F238E27FC236}">
                <a16:creationId xmlns:a16="http://schemas.microsoft.com/office/drawing/2014/main" id="{55C94B5D-6885-4BE1-A209-BF76A1413D59}"/>
              </a:ext>
            </a:extLst>
          </p:cNvPr>
          <p:cNvSpPr/>
          <p:nvPr/>
        </p:nvSpPr>
        <p:spPr>
          <a:xfrm rot="1442206">
            <a:off x="3675377" y="4754619"/>
            <a:ext cx="2025914" cy="484632"/>
          </a:xfrm>
          <a:prstGeom prst="rightArrow">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b="1" dirty="0"/>
              <a:t>GET / HTTP/1.1</a:t>
            </a:r>
          </a:p>
        </p:txBody>
      </p:sp>
    </p:spTree>
    <p:extLst>
      <p:ext uri="{BB962C8B-B14F-4D97-AF65-F5344CB8AC3E}">
        <p14:creationId xmlns:p14="http://schemas.microsoft.com/office/powerpoint/2010/main" val="2929697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EC1CA7D3-490C-4FA0-9BB5-DA1A540BD9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7470" y="762000"/>
            <a:ext cx="8189060"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7009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2E21A-D8E5-4B1D-95C7-F87FA665EC3C}"/>
              </a:ext>
            </a:extLst>
          </p:cNvPr>
          <p:cNvSpPr>
            <a:spLocks noGrp="1"/>
          </p:cNvSpPr>
          <p:nvPr>
            <p:ph type="title"/>
          </p:nvPr>
        </p:nvSpPr>
        <p:spPr/>
        <p:txBody>
          <a:bodyPr/>
          <a:lstStyle/>
          <a:p>
            <a:r>
              <a:rPr lang="en-US" dirty="0"/>
              <a:t>Top Level Domains (TLDs)</a:t>
            </a:r>
          </a:p>
        </p:txBody>
      </p:sp>
      <p:sp>
        <p:nvSpPr>
          <p:cNvPr id="3" name="Content Placeholder 2">
            <a:extLst>
              <a:ext uri="{FF2B5EF4-FFF2-40B4-BE49-F238E27FC236}">
                <a16:creationId xmlns:a16="http://schemas.microsoft.com/office/drawing/2014/main" id="{932EDFC1-2BD4-4991-A21E-F360F4BD9F43}"/>
              </a:ext>
            </a:extLst>
          </p:cNvPr>
          <p:cNvSpPr>
            <a:spLocks noGrp="1"/>
          </p:cNvSpPr>
          <p:nvPr>
            <p:ph sz="quarter" idx="13"/>
          </p:nvPr>
        </p:nvSpPr>
        <p:spPr/>
        <p:txBody>
          <a:bodyPr>
            <a:normAutofit/>
          </a:bodyPr>
          <a:lstStyle/>
          <a:p>
            <a:r>
              <a:rPr lang="en-US" sz="2000" dirty="0"/>
              <a:t>Generic Top Level Domain (gTLD) - .com, </a:t>
            </a:r>
            <a:r>
              <a:rPr lang="en-US" sz="2000" dirty="0" err="1"/>
              <a:t>.net</a:t>
            </a:r>
            <a:r>
              <a:rPr lang="en-US" sz="2000" dirty="0"/>
              <a:t>, et</a:t>
            </a:r>
          </a:p>
          <a:p>
            <a:r>
              <a:rPr lang="en-US" sz="2000" dirty="0"/>
              <a:t>Country code Top Level Domain (ccTLD) - .</a:t>
            </a:r>
            <a:r>
              <a:rPr lang="en-US" sz="2000" dirty="0" err="1"/>
              <a:t>uk</a:t>
            </a:r>
            <a:endParaRPr lang="en-US" sz="2000" dirty="0"/>
          </a:p>
        </p:txBody>
      </p:sp>
    </p:spTree>
    <p:extLst>
      <p:ext uri="{BB962C8B-B14F-4D97-AF65-F5344CB8AC3E}">
        <p14:creationId xmlns:p14="http://schemas.microsoft.com/office/powerpoint/2010/main" val="7322560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7907C-3538-4006-953B-1A137C5D9D0E}"/>
              </a:ext>
            </a:extLst>
          </p:cNvPr>
          <p:cNvSpPr>
            <a:spLocks noGrp="1"/>
          </p:cNvSpPr>
          <p:nvPr>
            <p:ph type="title"/>
          </p:nvPr>
        </p:nvSpPr>
        <p:spPr/>
        <p:txBody>
          <a:bodyPr/>
          <a:lstStyle/>
          <a:p>
            <a:r>
              <a:rPr lang="en-US" dirty="0"/>
              <a:t>TLD Name Management</a:t>
            </a:r>
          </a:p>
        </p:txBody>
      </p:sp>
      <p:sp>
        <p:nvSpPr>
          <p:cNvPr id="3" name="Content Placeholder 2">
            <a:extLst>
              <a:ext uri="{FF2B5EF4-FFF2-40B4-BE49-F238E27FC236}">
                <a16:creationId xmlns:a16="http://schemas.microsoft.com/office/drawing/2014/main" id="{B5C1FA7B-BD21-4CBF-BC9F-0C108CB2C986}"/>
              </a:ext>
            </a:extLst>
          </p:cNvPr>
          <p:cNvSpPr>
            <a:spLocks noGrp="1"/>
          </p:cNvSpPr>
          <p:nvPr>
            <p:ph sz="quarter" idx="13"/>
          </p:nvPr>
        </p:nvSpPr>
        <p:spPr/>
        <p:txBody>
          <a:bodyPr/>
          <a:lstStyle/>
          <a:p>
            <a:r>
              <a:rPr lang="en-US" sz="2000" dirty="0"/>
              <a:t>Registrars administer TLDs</a:t>
            </a:r>
          </a:p>
          <a:p>
            <a:r>
              <a:rPr lang="en-US" sz="2000" dirty="0"/>
              <a:t>For gTLDs, this is a </a:t>
            </a:r>
            <a:r>
              <a:rPr lang="en-US" sz="2000" u="sng" dirty="0"/>
              <a:t>business</a:t>
            </a:r>
            <a:r>
              <a:rPr lang="en-US" sz="2000" dirty="0"/>
              <a:t> with pros and cons</a:t>
            </a:r>
          </a:p>
          <a:p>
            <a:r>
              <a:rPr lang="en-US" sz="2000" dirty="0"/>
              <a:t>Registrars authorize “domain name registrars”</a:t>
            </a:r>
          </a:p>
          <a:p>
            <a:endParaRPr lang="en-US" dirty="0"/>
          </a:p>
        </p:txBody>
      </p:sp>
    </p:spTree>
    <p:extLst>
      <p:ext uri="{BB962C8B-B14F-4D97-AF65-F5344CB8AC3E}">
        <p14:creationId xmlns:p14="http://schemas.microsoft.com/office/powerpoint/2010/main" val="39268720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C8921-A64E-48A5-9434-F551FDD171C1}"/>
              </a:ext>
            </a:extLst>
          </p:cNvPr>
          <p:cNvSpPr>
            <a:spLocks noGrp="1"/>
          </p:cNvSpPr>
          <p:nvPr>
            <p:ph type="title"/>
          </p:nvPr>
        </p:nvSpPr>
        <p:spPr/>
        <p:txBody>
          <a:bodyPr/>
          <a:lstStyle/>
          <a:p>
            <a:r>
              <a:rPr lang="en-US" dirty="0"/>
              <a:t>Domain Name Registration</a:t>
            </a:r>
          </a:p>
        </p:txBody>
      </p:sp>
      <p:sp>
        <p:nvSpPr>
          <p:cNvPr id="3" name="Content Placeholder 2">
            <a:extLst>
              <a:ext uri="{FF2B5EF4-FFF2-40B4-BE49-F238E27FC236}">
                <a16:creationId xmlns:a16="http://schemas.microsoft.com/office/drawing/2014/main" id="{88829E47-CDD2-43A5-92FD-271CC6E432A4}"/>
              </a:ext>
            </a:extLst>
          </p:cNvPr>
          <p:cNvSpPr>
            <a:spLocks noGrp="1"/>
          </p:cNvSpPr>
          <p:nvPr>
            <p:ph idx="1"/>
          </p:nvPr>
        </p:nvSpPr>
        <p:spPr/>
        <p:txBody>
          <a:bodyPr>
            <a:normAutofit/>
          </a:bodyPr>
          <a:lstStyle/>
          <a:p>
            <a:r>
              <a:rPr lang="en-US" sz="2000" dirty="0"/>
              <a:t>Party requests SLD + TLD from domain name reseller</a:t>
            </a:r>
          </a:p>
          <a:p>
            <a:r>
              <a:rPr lang="en-US" sz="2000" dirty="0"/>
              <a:t>Party submits “</a:t>
            </a:r>
            <a:r>
              <a:rPr lang="en-US" sz="2000" dirty="0" err="1"/>
              <a:t>whois</a:t>
            </a:r>
            <a:r>
              <a:rPr lang="en-US" sz="2000" dirty="0"/>
              <a:t>” information (contact info)</a:t>
            </a:r>
          </a:p>
          <a:p>
            <a:r>
              <a:rPr lang="en-US" sz="2000" dirty="0"/>
              <a:t>Registrar verifies that name is available</a:t>
            </a:r>
          </a:p>
          <a:p>
            <a:r>
              <a:rPr lang="en-US" sz="2000" dirty="0"/>
              <a:t>Registrar stores relevant data in registry and DNS servers</a:t>
            </a:r>
          </a:p>
        </p:txBody>
      </p:sp>
    </p:spTree>
    <p:extLst>
      <p:ext uri="{BB962C8B-B14F-4D97-AF65-F5344CB8AC3E}">
        <p14:creationId xmlns:p14="http://schemas.microsoft.com/office/powerpoint/2010/main" val="33431554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5A801-FFE5-48E1-A176-12E2FFBA3343}"/>
              </a:ext>
            </a:extLst>
          </p:cNvPr>
          <p:cNvSpPr>
            <a:spLocks noGrp="1"/>
          </p:cNvSpPr>
          <p:nvPr>
            <p:ph type="title"/>
          </p:nvPr>
        </p:nvSpPr>
        <p:spPr/>
        <p:txBody>
          <a:bodyPr/>
          <a:lstStyle/>
          <a:p>
            <a:r>
              <a:rPr lang="en-US" dirty="0"/>
              <a:t>DNS and Address Resolution</a:t>
            </a:r>
          </a:p>
        </p:txBody>
      </p:sp>
      <p:sp>
        <p:nvSpPr>
          <p:cNvPr id="3" name="Content Placeholder 2">
            <a:extLst>
              <a:ext uri="{FF2B5EF4-FFF2-40B4-BE49-F238E27FC236}">
                <a16:creationId xmlns:a16="http://schemas.microsoft.com/office/drawing/2014/main" id="{C7EF6EDB-B2D7-4346-B522-1B482643B379}"/>
              </a:ext>
            </a:extLst>
          </p:cNvPr>
          <p:cNvSpPr>
            <a:spLocks noGrp="1"/>
          </p:cNvSpPr>
          <p:nvPr>
            <p:ph idx="1"/>
          </p:nvPr>
        </p:nvSpPr>
        <p:spPr/>
        <p:txBody>
          <a:bodyPr>
            <a:normAutofit/>
          </a:bodyPr>
          <a:lstStyle/>
          <a:p>
            <a:r>
              <a:rPr lang="en-US" sz="2000" dirty="0"/>
              <a:t>DNS is a </a:t>
            </a:r>
            <a:r>
              <a:rPr lang="en-US" sz="2000" b="1" i="1" dirty="0"/>
              <a:t>recursive</a:t>
            </a:r>
            <a:r>
              <a:rPr lang="en-US" sz="2000" dirty="0"/>
              <a:t> and </a:t>
            </a:r>
            <a:r>
              <a:rPr lang="en-US" sz="2000" b="1" i="1" dirty="0"/>
              <a:t>hierarchical</a:t>
            </a:r>
            <a:r>
              <a:rPr lang="en-US" sz="2000" dirty="0"/>
              <a:t> process</a:t>
            </a:r>
          </a:p>
          <a:p>
            <a:r>
              <a:rPr lang="en-US" sz="2000" dirty="0"/>
              <a:t>Recursive – DNS server searches another DNS server</a:t>
            </a:r>
          </a:p>
          <a:p>
            <a:r>
              <a:rPr lang="en-US" sz="2000" dirty="0"/>
              <a:t>Hierarchical –</a:t>
            </a:r>
          </a:p>
          <a:p>
            <a:pPr lvl="1"/>
            <a:r>
              <a:rPr lang="en-US" sz="1800" dirty="0"/>
              <a:t>Root Domain to TLD</a:t>
            </a:r>
          </a:p>
          <a:p>
            <a:pPr lvl="1"/>
            <a:r>
              <a:rPr lang="en-US" sz="1800" dirty="0"/>
              <a:t>TLD to Subdomain</a:t>
            </a:r>
          </a:p>
        </p:txBody>
      </p:sp>
    </p:spTree>
    <p:extLst>
      <p:ext uri="{BB962C8B-B14F-4D97-AF65-F5344CB8AC3E}">
        <p14:creationId xmlns:p14="http://schemas.microsoft.com/office/powerpoint/2010/main" val="37111329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7FE39FA5-F465-4B4E-B519-43A0A09DC0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163" y="0"/>
            <a:ext cx="83200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12584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be 5">
            <a:extLst>
              <a:ext uri="{FF2B5EF4-FFF2-40B4-BE49-F238E27FC236}">
                <a16:creationId xmlns:a16="http://schemas.microsoft.com/office/drawing/2014/main" id="{CB06FB20-A361-4182-9E68-8523B6950720}"/>
              </a:ext>
            </a:extLst>
          </p:cNvPr>
          <p:cNvSpPr/>
          <p:nvPr/>
        </p:nvSpPr>
        <p:spPr>
          <a:xfrm>
            <a:off x="762000" y="21336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A</a:t>
            </a:r>
            <a:endParaRPr lang="en-US" b="1" dirty="0"/>
          </a:p>
        </p:txBody>
      </p:sp>
      <p:sp>
        <p:nvSpPr>
          <p:cNvPr id="7" name="Cube 6">
            <a:extLst>
              <a:ext uri="{FF2B5EF4-FFF2-40B4-BE49-F238E27FC236}">
                <a16:creationId xmlns:a16="http://schemas.microsoft.com/office/drawing/2014/main" id="{22F894E0-1C01-4A6A-826D-EF036D20B5E1}"/>
              </a:ext>
            </a:extLst>
          </p:cNvPr>
          <p:cNvSpPr/>
          <p:nvPr/>
        </p:nvSpPr>
        <p:spPr>
          <a:xfrm>
            <a:off x="5410202" y="2133600"/>
            <a:ext cx="1981200" cy="1143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ADDRESS:</a:t>
            </a:r>
            <a:r>
              <a:rPr lang="en-US" dirty="0"/>
              <a:t> B</a:t>
            </a:r>
            <a:endParaRPr lang="en-US" b="1" dirty="0"/>
          </a:p>
        </p:txBody>
      </p:sp>
      <p:sp>
        <p:nvSpPr>
          <p:cNvPr id="8" name="Rectangle 7">
            <a:extLst>
              <a:ext uri="{FF2B5EF4-FFF2-40B4-BE49-F238E27FC236}">
                <a16:creationId xmlns:a16="http://schemas.microsoft.com/office/drawing/2014/main" id="{29E7DFDB-AD30-409C-B007-A7CF9601CE42}"/>
              </a:ext>
            </a:extLst>
          </p:cNvPr>
          <p:cNvSpPr/>
          <p:nvPr/>
        </p:nvSpPr>
        <p:spPr>
          <a:xfrm>
            <a:off x="1805940" y="3553972"/>
            <a:ext cx="1874519" cy="11430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en-US" b="1" dirty="0"/>
              <a:t>TO: </a:t>
            </a:r>
            <a:r>
              <a:rPr lang="en-US" dirty="0"/>
              <a:t> </a:t>
            </a:r>
            <a:r>
              <a:rPr lang="en-US" i="1" dirty="0"/>
              <a:t>B</a:t>
            </a:r>
            <a:endParaRPr lang="en-US" dirty="0"/>
          </a:p>
          <a:p>
            <a:r>
              <a:rPr lang="en-US" b="1" dirty="0"/>
              <a:t>FROM:</a:t>
            </a:r>
            <a:r>
              <a:rPr lang="en-US" dirty="0"/>
              <a:t> </a:t>
            </a:r>
            <a:r>
              <a:rPr lang="en-US" i="1" dirty="0"/>
              <a:t>A</a:t>
            </a:r>
            <a:endParaRPr lang="en-US" dirty="0"/>
          </a:p>
          <a:p>
            <a:pPr algn="ctr"/>
            <a:endParaRPr lang="en-US" b="1" dirty="0"/>
          </a:p>
          <a:p>
            <a:pPr algn="ctr"/>
            <a:r>
              <a:rPr lang="en-US" dirty="0"/>
              <a:t>{DATA}</a:t>
            </a:r>
          </a:p>
        </p:txBody>
      </p:sp>
      <p:sp>
        <p:nvSpPr>
          <p:cNvPr id="9" name="Arrow: Right 8">
            <a:extLst>
              <a:ext uri="{FF2B5EF4-FFF2-40B4-BE49-F238E27FC236}">
                <a16:creationId xmlns:a16="http://schemas.microsoft.com/office/drawing/2014/main" id="{DF29E895-08CB-43C4-9D47-844BC79146A3}"/>
              </a:ext>
            </a:extLst>
          </p:cNvPr>
          <p:cNvSpPr/>
          <p:nvPr/>
        </p:nvSpPr>
        <p:spPr>
          <a:xfrm>
            <a:off x="3886200" y="3883156"/>
            <a:ext cx="2781284" cy="48463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98B0723-948A-43B1-AC80-F2F627D423E4}"/>
              </a:ext>
            </a:extLst>
          </p:cNvPr>
          <p:cNvSpPr/>
          <p:nvPr/>
        </p:nvSpPr>
        <p:spPr>
          <a:xfrm>
            <a:off x="4472942" y="4876800"/>
            <a:ext cx="1874519" cy="11430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en-US" b="1" dirty="0"/>
              <a:t>TO: </a:t>
            </a:r>
            <a:r>
              <a:rPr lang="en-US" dirty="0"/>
              <a:t> </a:t>
            </a:r>
            <a:r>
              <a:rPr lang="en-US" i="1" dirty="0"/>
              <a:t>A</a:t>
            </a:r>
            <a:endParaRPr lang="en-US" dirty="0"/>
          </a:p>
          <a:p>
            <a:r>
              <a:rPr lang="en-US" b="1" dirty="0"/>
              <a:t>FROM:</a:t>
            </a:r>
            <a:r>
              <a:rPr lang="en-US" dirty="0"/>
              <a:t> </a:t>
            </a:r>
            <a:r>
              <a:rPr lang="en-US" i="1" dirty="0"/>
              <a:t>B</a:t>
            </a:r>
            <a:endParaRPr lang="en-US" dirty="0"/>
          </a:p>
          <a:p>
            <a:pPr algn="ctr"/>
            <a:endParaRPr lang="en-US" b="1" dirty="0"/>
          </a:p>
          <a:p>
            <a:pPr algn="ctr"/>
            <a:r>
              <a:rPr lang="en-US" dirty="0"/>
              <a:t>{DATA}</a:t>
            </a:r>
          </a:p>
        </p:txBody>
      </p:sp>
      <p:sp>
        <p:nvSpPr>
          <p:cNvPr id="11" name="Arrow: Left 10">
            <a:extLst>
              <a:ext uri="{FF2B5EF4-FFF2-40B4-BE49-F238E27FC236}">
                <a16:creationId xmlns:a16="http://schemas.microsoft.com/office/drawing/2014/main" id="{B8EE6A8D-A605-4907-A271-3BE5BF21D76C}"/>
              </a:ext>
            </a:extLst>
          </p:cNvPr>
          <p:cNvSpPr/>
          <p:nvPr/>
        </p:nvSpPr>
        <p:spPr>
          <a:xfrm>
            <a:off x="1485918" y="5205984"/>
            <a:ext cx="2781284" cy="484632"/>
          </a:xfrm>
          <a:prstGeom prst="lef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5546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9720B-C043-43CE-845A-A061E93D5409}"/>
              </a:ext>
            </a:extLst>
          </p:cNvPr>
          <p:cNvSpPr>
            <a:spLocks noGrp="1"/>
          </p:cNvSpPr>
          <p:nvPr>
            <p:ph type="title"/>
          </p:nvPr>
        </p:nvSpPr>
        <p:spPr/>
        <p:txBody>
          <a:bodyPr/>
          <a:lstStyle/>
          <a:p>
            <a:r>
              <a:rPr lang="en-US" dirty="0"/>
              <a:t>Uniform Resource Identifiers (URIs)</a:t>
            </a:r>
          </a:p>
        </p:txBody>
      </p:sp>
      <p:pic>
        <p:nvPicPr>
          <p:cNvPr id="3074" name="Picture 2">
            <a:extLst>
              <a:ext uri="{FF2B5EF4-FFF2-40B4-BE49-F238E27FC236}">
                <a16:creationId xmlns:a16="http://schemas.microsoft.com/office/drawing/2014/main" id="{5BF85CEB-EBE2-4E9A-9593-F9031102D1B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09997" y="2438400"/>
            <a:ext cx="7835662"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446901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URL Components">
            <a:extLst>
              <a:ext uri="{FF2B5EF4-FFF2-40B4-BE49-F238E27FC236}">
                <a16:creationId xmlns:a16="http://schemas.microsoft.com/office/drawing/2014/main" id="{D3492A07-AF36-4243-A8CA-4F8969F614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828800"/>
            <a:ext cx="8382000" cy="3629771"/>
          </a:xfrm>
          <a:prstGeom prst="rect">
            <a:avLst/>
          </a:prstGeom>
          <a:noFill/>
        </p:spPr>
      </p:pic>
    </p:spTree>
    <p:extLst>
      <p:ext uri="{BB962C8B-B14F-4D97-AF65-F5344CB8AC3E}">
        <p14:creationId xmlns:p14="http://schemas.microsoft.com/office/powerpoint/2010/main" val="1549906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Query String Components">
            <a:extLst>
              <a:ext uri="{FF2B5EF4-FFF2-40B4-BE49-F238E27FC236}">
                <a16:creationId xmlns:a16="http://schemas.microsoft.com/office/drawing/2014/main" id="{831A6030-57E2-42D2-879C-B908FBB9C4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599" y="1828800"/>
            <a:ext cx="8564217" cy="3581400"/>
          </a:xfrm>
          <a:prstGeom prst="rect">
            <a:avLst/>
          </a:prstGeom>
          <a:noFill/>
        </p:spPr>
      </p:pic>
    </p:spTree>
    <p:extLst>
      <p:ext uri="{BB962C8B-B14F-4D97-AF65-F5344CB8AC3E}">
        <p14:creationId xmlns:p14="http://schemas.microsoft.com/office/powerpoint/2010/main" val="34715712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FF5AB-C56F-42D5-8E65-D99830DBEDFB}"/>
              </a:ext>
            </a:extLst>
          </p:cNvPr>
          <p:cNvSpPr>
            <a:spLocks noGrp="1"/>
          </p:cNvSpPr>
          <p:nvPr>
            <p:ph type="title"/>
          </p:nvPr>
        </p:nvSpPr>
        <p:spPr/>
        <p:txBody>
          <a:bodyPr/>
          <a:lstStyle/>
          <a:p>
            <a:r>
              <a:rPr lang="en-US" dirty="0"/>
              <a:t>Absolute vs Relative URI</a:t>
            </a:r>
          </a:p>
        </p:txBody>
      </p:sp>
      <p:sp>
        <p:nvSpPr>
          <p:cNvPr id="3" name="Content Placeholder 2">
            <a:extLst>
              <a:ext uri="{FF2B5EF4-FFF2-40B4-BE49-F238E27FC236}">
                <a16:creationId xmlns:a16="http://schemas.microsoft.com/office/drawing/2014/main" id="{96F318F0-41D0-46A7-8DE7-5B3526EFCF82}"/>
              </a:ext>
            </a:extLst>
          </p:cNvPr>
          <p:cNvSpPr>
            <a:spLocks noGrp="1"/>
          </p:cNvSpPr>
          <p:nvPr>
            <p:ph idx="1"/>
          </p:nvPr>
        </p:nvSpPr>
        <p:spPr/>
        <p:txBody>
          <a:bodyPr>
            <a:normAutofit/>
          </a:bodyPr>
          <a:lstStyle/>
          <a:p>
            <a:r>
              <a:rPr lang="en-US" sz="2000" b="1" i="1" dirty="0"/>
              <a:t>Absolute</a:t>
            </a:r>
            <a:r>
              <a:rPr lang="en-US" sz="2000" dirty="0"/>
              <a:t> paths begin with </a:t>
            </a:r>
            <a:r>
              <a:rPr lang="en-US" sz="2000" b="1" dirty="0"/>
              <a:t>&lt;scheme&gt;://host/</a:t>
            </a:r>
            <a:endParaRPr lang="en-US" sz="2000" dirty="0"/>
          </a:p>
          <a:p>
            <a:pPr lvl="1"/>
            <a:r>
              <a:rPr lang="en-US" sz="1800" dirty="0"/>
              <a:t>e.g., </a:t>
            </a:r>
            <a:r>
              <a:rPr lang="en-US" sz="1800" i="1" dirty="0"/>
              <a:t>http://www.google.com/</a:t>
            </a:r>
            <a:endParaRPr lang="en-US" sz="1800" dirty="0"/>
          </a:p>
          <a:p>
            <a:r>
              <a:rPr lang="en-US" sz="2000" dirty="0"/>
              <a:t>Everything else is </a:t>
            </a:r>
            <a:r>
              <a:rPr lang="en-US" sz="2000" b="1" i="1" dirty="0"/>
              <a:t>relative</a:t>
            </a:r>
          </a:p>
          <a:p>
            <a:pPr lvl="1"/>
            <a:r>
              <a:rPr lang="en-US" sz="1800" dirty="0"/>
              <a:t>e.g., </a:t>
            </a:r>
            <a:r>
              <a:rPr lang="en-US" sz="1800" i="1" dirty="0"/>
              <a:t>/not/an/absolute/path</a:t>
            </a:r>
            <a:endParaRPr lang="en-US" sz="1800" dirty="0"/>
          </a:p>
          <a:p>
            <a:pPr lvl="1"/>
            <a:r>
              <a:rPr lang="en-US" sz="1800" dirty="0"/>
              <a:t>The scheme and host are determined by context</a:t>
            </a:r>
          </a:p>
        </p:txBody>
      </p:sp>
    </p:spTree>
    <p:extLst>
      <p:ext uri="{BB962C8B-B14F-4D97-AF65-F5344CB8AC3E}">
        <p14:creationId xmlns:p14="http://schemas.microsoft.com/office/powerpoint/2010/main" val="40086396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794EC-8509-441E-A359-A46CC80EEC40}"/>
              </a:ext>
            </a:extLst>
          </p:cNvPr>
          <p:cNvSpPr>
            <a:spLocks noGrp="1"/>
          </p:cNvSpPr>
          <p:nvPr>
            <p:ph type="title"/>
          </p:nvPr>
        </p:nvSpPr>
        <p:spPr/>
        <p:txBody>
          <a:bodyPr/>
          <a:lstStyle/>
          <a:p>
            <a:r>
              <a:rPr lang="en-US" dirty="0"/>
              <a:t>HTTP Request</a:t>
            </a:r>
          </a:p>
        </p:txBody>
      </p:sp>
      <p:pic>
        <p:nvPicPr>
          <p:cNvPr id="4" name="Picture 2">
            <a:extLst>
              <a:ext uri="{FF2B5EF4-FFF2-40B4-BE49-F238E27FC236}">
                <a16:creationId xmlns:a16="http://schemas.microsoft.com/office/drawing/2014/main" id="{4B6B605F-627A-49BB-A9D0-5904347594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447800"/>
            <a:ext cx="6964964" cy="5223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66693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0650E-8ADF-4E72-9488-F361A339E1B1}"/>
              </a:ext>
            </a:extLst>
          </p:cNvPr>
          <p:cNvSpPr>
            <a:spLocks noGrp="1"/>
          </p:cNvSpPr>
          <p:nvPr>
            <p:ph type="title"/>
          </p:nvPr>
        </p:nvSpPr>
        <p:spPr/>
        <p:txBody>
          <a:bodyPr/>
          <a:lstStyle/>
          <a:p>
            <a:r>
              <a:rPr lang="en-US" dirty="0"/>
              <a:t>HTTP Response</a:t>
            </a:r>
          </a:p>
        </p:txBody>
      </p:sp>
      <p:pic>
        <p:nvPicPr>
          <p:cNvPr id="4" name="Picture 2">
            <a:extLst>
              <a:ext uri="{FF2B5EF4-FFF2-40B4-BE49-F238E27FC236}">
                <a16:creationId xmlns:a16="http://schemas.microsoft.com/office/drawing/2014/main" id="{B186D769-86E0-43B0-8271-A58B161F85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384" y="2412934"/>
            <a:ext cx="8277232" cy="3139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7522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366A8-BBEA-4939-B9A3-18CA3F9F930E}"/>
              </a:ext>
            </a:extLst>
          </p:cNvPr>
          <p:cNvSpPr>
            <a:spLocks noGrp="1"/>
          </p:cNvSpPr>
          <p:nvPr>
            <p:ph type="title"/>
          </p:nvPr>
        </p:nvSpPr>
        <p:spPr/>
        <p:txBody>
          <a:bodyPr/>
          <a:lstStyle/>
          <a:p>
            <a:r>
              <a:rPr lang="en-US" dirty="0"/>
              <a:t>Static Web Page Example</a:t>
            </a:r>
          </a:p>
        </p:txBody>
      </p:sp>
      <p:sp>
        <p:nvSpPr>
          <p:cNvPr id="3" name="Content Placeholder 2">
            <a:extLst>
              <a:ext uri="{FF2B5EF4-FFF2-40B4-BE49-F238E27FC236}">
                <a16:creationId xmlns:a16="http://schemas.microsoft.com/office/drawing/2014/main" id="{51907795-0C74-4632-9169-7E7898DCB844}"/>
              </a:ext>
            </a:extLst>
          </p:cNvPr>
          <p:cNvSpPr>
            <a:spLocks noGrp="1"/>
          </p:cNvSpPr>
          <p:nvPr>
            <p:ph idx="1"/>
          </p:nvPr>
        </p:nvSpPr>
        <p:spPr/>
        <p:txBody>
          <a:bodyPr>
            <a:normAutofit/>
          </a:bodyPr>
          <a:lstStyle/>
          <a:p>
            <a:pPr marL="0" indent="0">
              <a:buNone/>
            </a:pPr>
            <a:r>
              <a:rPr lang="en-US" sz="2000" dirty="0"/>
              <a:t>&lt;HTML&gt;</a:t>
            </a:r>
          </a:p>
          <a:p>
            <a:pPr marL="0" indent="0">
              <a:buNone/>
            </a:pPr>
            <a:r>
              <a:rPr lang="en-US" sz="2000" dirty="0"/>
              <a:t>&lt;BODY&gt;</a:t>
            </a:r>
          </a:p>
          <a:p>
            <a:pPr marL="0" indent="0">
              <a:buNone/>
            </a:pPr>
            <a:r>
              <a:rPr lang="en-US" sz="2000" dirty="0"/>
              <a:t>&lt;H1&gt;Simple Web Page&lt;/H1&gt;</a:t>
            </a:r>
          </a:p>
          <a:p>
            <a:pPr marL="0" indent="0">
              <a:buNone/>
            </a:pPr>
            <a:r>
              <a:rPr lang="en-US" sz="2000" dirty="0"/>
              <a:t>&lt;IMG SRC=“/images/image1.jpg”&gt;</a:t>
            </a:r>
          </a:p>
          <a:p>
            <a:pPr marL="0" indent="0">
              <a:buNone/>
            </a:pPr>
            <a:r>
              <a:rPr lang="en-US" sz="2000" dirty="0"/>
              <a:t>&lt;/BODY&gt;</a:t>
            </a:r>
          </a:p>
          <a:p>
            <a:pPr marL="0" indent="0">
              <a:buNone/>
            </a:pPr>
            <a:r>
              <a:rPr lang="en-US" sz="2000" dirty="0"/>
              <a:t>&lt;/HTML&gt;</a:t>
            </a:r>
          </a:p>
        </p:txBody>
      </p:sp>
    </p:spTree>
    <p:extLst>
      <p:ext uri="{BB962C8B-B14F-4D97-AF65-F5344CB8AC3E}">
        <p14:creationId xmlns:p14="http://schemas.microsoft.com/office/powerpoint/2010/main" val="198727660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E5DF2-23A4-4D0F-BE75-3108780ABC65}"/>
              </a:ext>
            </a:extLst>
          </p:cNvPr>
          <p:cNvSpPr>
            <a:spLocks noGrp="1"/>
          </p:cNvSpPr>
          <p:nvPr>
            <p:ph type="title"/>
          </p:nvPr>
        </p:nvSpPr>
        <p:spPr/>
        <p:txBody>
          <a:bodyPr/>
          <a:lstStyle/>
          <a:p>
            <a:r>
              <a:rPr lang="en-US" dirty="0"/>
              <a:t>Rendering a Web Page</a:t>
            </a:r>
          </a:p>
        </p:txBody>
      </p:sp>
      <p:sp>
        <p:nvSpPr>
          <p:cNvPr id="3" name="Content Placeholder 2">
            <a:extLst>
              <a:ext uri="{FF2B5EF4-FFF2-40B4-BE49-F238E27FC236}">
                <a16:creationId xmlns:a16="http://schemas.microsoft.com/office/drawing/2014/main" id="{06783D1B-0DAD-4DD3-96C6-FAAA49EC368A}"/>
              </a:ext>
            </a:extLst>
          </p:cNvPr>
          <p:cNvSpPr>
            <a:spLocks noGrp="1"/>
          </p:cNvSpPr>
          <p:nvPr>
            <p:ph idx="1"/>
          </p:nvPr>
        </p:nvSpPr>
        <p:spPr/>
        <p:txBody>
          <a:bodyPr>
            <a:normAutofit/>
          </a:bodyPr>
          <a:lstStyle/>
          <a:p>
            <a:r>
              <a:rPr lang="en-US" sz="2000" dirty="0"/>
              <a:t>Browser requests HTML “root” page</a:t>
            </a:r>
          </a:p>
          <a:p>
            <a:r>
              <a:rPr lang="en-US" sz="2000" dirty="0"/>
              <a:t>Root page has links for images, </a:t>
            </a:r>
            <a:r>
              <a:rPr lang="en-US" sz="2000" dirty="0" err="1"/>
              <a:t>etc</a:t>
            </a:r>
            <a:endParaRPr lang="en-US" sz="2000" dirty="0"/>
          </a:p>
          <a:p>
            <a:r>
              <a:rPr lang="en-US" sz="2000" dirty="0"/>
              <a:t>Browser requests embedded objects</a:t>
            </a:r>
          </a:p>
          <a:p>
            <a:r>
              <a:rPr lang="en-US" sz="2000" dirty="0"/>
              <a:t>Browser integrates and renders objects</a:t>
            </a:r>
          </a:p>
        </p:txBody>
      </p:sp>
    </p:spTree>
    <p:extLst>
      <p:ext uri="{BB962C8B-B14F-4D97-AF65-F5344CB8AC3E}">
        <p14:creationId xmlns:p14="http://schemas.microsoft.com/office/powerpoint/2010/main" val="7791016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D396427-3467-4034-ABFB-306C4570FBC3}"/>
              </a:ext>
            </a:extLst>
          </p:cNvPr>
          <p:cNvPicPr>
            <a:picLocks noChangeAspect="1"/>
          </p:cNvPicPr>
          <p:nvPr/>
        </p:nvPicPr>
        <p:blipFill>
          <a:blip r:embed="rId2"/>
          <a:stretch>
            <a:fillRect/>
          </a:stretch>
        </p:blipFill>
        <p:spPr>
          <a:xfrm>
            <a:off x="329567" y="0"/>
            <a:ext cx="8484865" cy="6858000"/>
          </a:xfrm>
          <a:prstGeom prst="rect">
            <a:avLst/>
          </a:prstGeom>
        </p:spPr>
      </p:pic>
    </p:spTree>
    <p:extLst>
      <p:ext uri="{BB962C8B-B14F-4D97-AF65-F5344CB8AC3E}">
        <p14:creationId xmlns:p14="http://schemas.microsoft.com/office/powerpoint/2010/main" val="121608472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5C00B-7CD4-4ECA-A8D1-6EA8C4383D4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CD6B240-03D5-4320-95FE-694FFCED8F9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CB88E701-2F1E-4B0D-B3AC-17E829838518}"/>
              </a:ext>
            </a:extLst>
          </p:cNvPr>
          <p:cNvPicPr>
            <a:picLocks noChangeAspect="1"/>
          </p:cNvPicPr>
          <p:nvPr/>
        </p:nvPicPr>
        <p:blipFill>
          <a:blip r:embed="rId2"/>
          <a:stretch>
            <a:fillRect/>
          </a:stretch>
        </p:blipFill>
        <p:spPr>
          <a:xfrm>
            <a:off x="272034" y="0"/>
            <a:ext cx="8599932" cy="6858000"/>
          </a:xfrm>
          <a:prstGeom prst="rect">
            <a:avLst/>
          </a:prstGeom>
        </p:spPr>
      </p:pic>
    </p:spTree>
    <p:extLst>
      <p:ext uri="{BB962C8B-B14F-4D97-AF65-F5344CB8AC3E}">
        <p14:creationId xmlns:p14="http://schemas.microsoft.com/office/powerpoint/2010/main" val="3767824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Protocol?</a:t>
            </a:r>
          </a:p>
        </p:txBody>
      </p:sp>
      <p:sp>
        <p:nvSpPr>
          <p:cNvPr id="3" name="Content Placeholder 2"/>
          <p:cNvSpPr>
            <a:spLocks noGrp="1"/>
          </p:cNvSpPr>
          <p:nvPr>
            <p:ph sz="quarter" idx="13"/>
          </p:nvPr>
        </p:nvSpPr>
        <p:spPr/>
        <p:txBody>
          <a:bodyPr/>
          <a:lstStyle/>
          <a:p>
            <a:r>
              <a:rPr lang="en-US" sz="1500" dirty="0"/>
              <a:t>A protocol is the set of rules that govern the interaction of two or more parties</a:t>
            </a:r>
          </a:p>
          <a:p>
            <a:r>
              <a:rPr lang="en-US" sz="1500" dirty="0"/>
              <a:t>In the context of networking, it defines how two nodes (like client and server) communicate</a:t>
            </a:r>
          </a:p>
          <a:p>
            <a:pPr lvl="1"/>
            <a:r>
              <a:rPr lang="en-US" sz="1350" dirty="0"/>
              <a:t>When a party can communicate</a:t>
            </a:r>
          </a:p>
          <a:p>
            <a:pPr lvl="1"/>
            <a:r>
              <a:rPr lang="en-US" sz="1350" dirty="0"/>
              <a:t>What a party can communicate, </a:t>
            </a:r>
            <a:r>
              <a:rPr lang="en-US" sz="1350" i="1" dirty="0"/>
              <a:t>including message structure</a:t>
            </a:r>
            <a:endParaRPr lang="en-US" sz="1350" dirty="0"/>
          </a:p>
          <a:p>
            <a:pPr lvl="1"/>
            <a:r>
              <a:rPr lang="en-US" sz="1350" dirty="0"/>
              <a:t>How a party responds to received communications</a:t>
            </a:r>
          </a:p>
          <a:p>
            <a:r>
              <a:rPr lang="en-US" sz="1500" b="1" i="1" dirty="0"/>
              <a:t>Certain outcomes or results are guaranteed when the rules are followed</a:t>
            </a:r>
          </a:p>
          <a:p>
            <a:endParaRPr lang="en-US" dirty="0"/>
          </a:p>
        </p:txBody>
      </p:sp>
    </p:spTree>
    <p:extLst>
      <p:ext uri="{BB962C8B-B14F-4D97-AF65-F5344CB8AC3E}">
        <p14:creationId xmlns:p14="http://schemas.microsoft.com/office/powerpoint/2010/main" val="384712666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B1F89-1AA7-4B53-ACF6-0E215AF3E764}"/>
              </a:ext>
            </a:extLst>
          </p:cNvPr>
          <p:cNvSpPr>
            <a:spLocks noGrp="1"/>
          </p:cNvSpPr>
          <p:nvPr>
            <p:ph type="title"/>
          </p:nvPr>
        </p:nvSpPr>
        <p:spPr/>
        <p:txBody>
          <a:bodyPr/>
          <a:lstStyle/>
          <a:p>
            <a:r>
              <a:rPr lang="en-US" dirty="0"/>
              <a:t>Web Stack</a:t>
            </a:r>
          </a:p>
        </p:txBody>
      </p:sp>
      <p:sp>
        <p:nvSpPr>
          <p:cNvPr id="3" name="Content Placeholder 2">
            <a:extLst>
              <a:ext uri="{FF2B5EF4-FFF2-40B4-BE49-F238E27FC236}">
                <a16:creationId xmlns:a16="http://schemas.microsoft.com/office/drawing/2014/main" id="{FEE825E4-8E86-4B4F-BD35-CDB9F9479066}"/>
              </a:ext>
            </a:extLst>
          </p:cNvPr>
          <p:cNvSpPr>
            <a:spLocks noGrp="1"/>
          </p:cNvSpPr>
          <p:nvPr>
            <p:ph idx="1"/>
          </p:nvPr>
        </p:nvSpPr>
        <p:spPr/>
        <p:txBody>
          <a:bodyPr/>
          <a:lstStyle/>
          <a:p>
            <a:r>
              <a:rPr lang="en-US" dirty="0"/>
              <a:t>The “stack” of software needed to run a web server</a:t>
            </a:r>
          </a:p>
          <a:p>
            <a:r>
              <a:rPr lang="en-US" dirty="0"/>
              <a:t>Typically: O/S, web server, database, scripting engines, </a:t>
            </a:r>
            <a:r>
              <a:rPr lang="en-US" dirty="0" err="1"/>
              <a:t>etc</a:t>
            </a:r>
            <a:endParaRPr lang="en-US" dirty="0"/>
          </a:p>
          <a:p>
            <a:r>
              <a:rPr lang="en-US" dirty="0"/>
              <a:t>Very Common: LAMP:</a:t>
            </a:r>
          </a:p>
          <a:p>
            <a:pPr lvl="1"/>
            <a:r>
              <a:rPr lang="en-US" dirty="0"/>
              <a:t>Linux</a:t>
            </a:r>
          </a:p>
          <a:p>
            <a:pPr lvl="1"/>
            <a:r>
              <a:rPr lang="en-US" dirty="0"/>
              <a:t>Apache</a:t>
            </a:r>
          </a:p>
          <a:p>
            <a:pPr lvl="1"/>
            <a:r>
              <a:rPr lang="en-US" dirty="0"/>
              <a:t>MySQL DB</a:t>
            </a:r>
          </a:p>
          <a:p>
            <a:pPr lvl="1"/>
            <a:r>
              <a:rPr lang="en-US" dirty="0"/>
              <a:t>PHP</a:t>
            </a:r>
          </a:p>
        </p:txBody>
      </p:sp>
    </p:spTree>
    <p:extLst>
      <p:ext uri="{BB962C8B-B14F-4D97-AF65-F5344CB8AC3E}">
        <p14:creationId xmlns:p14="http://schemas.microsoft.com/office/powerpoint/2010/main" val="99703203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EB928-8202-46E1-90E6-B95B4B3BEB77}"/>
              </a:ext>
            </a:extLst>
          </p:cNvPr>
          <p:cNvSpPr>
            <a:spLocks noGrp="1"/>
          </p:cNvSpPr>
          <p:nvPr>
            <p:ph type="title"/>
          </p:nvPr>
        </p:nvSpPr>
        <p:spPr/>
        <p:txBody>
          <a:bodyPr/>
          <a:lstStyle/>
          <a:p>
            <a:r>
              <a:rPr lang="en-US" dirty="0"/>
              <a:t>Web 2.0 and Beyond</a:t>
            </a:r>
          </a:p>
        </p:txBody>
      </p:sp>
      <p:pic>
        <p:nvPicPr>
          <p:cNvPr id="6146" name="Picture 2" descr="The Web 2.0 Mashup Ecosystem Ramps Up | All the details here… | Flickr">
            <a:extLst>
              <a:ext uri="{FF2B5EF4-FFF2-40B4-BE49-F238E27FC236}">
                <a16:creationId xmlns:a16="http://schemas.microsoft.com/office/drawing/2014/main" id="{7270AE3E-F9AA-430C-B859-71F867A036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752600"/>
            <a:ext cx="6886203" cy="4884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221913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61C7C-9CC2-437D-9724-94C45862F6F8}"/>
              </a:ext>
            </a:extLst>
          </p:cNvPr>
          <p:cNvSpPr>
            <a:spLocks noGrp="1"/>
          </p:cNvSpPr>
          <p:nvPr>
            <p:ph type="title"/>
          </p:nvPr>
        </p:nvSpPr>
        <p:spPr/>
        <p:txBody>
          <a:bodyPr/>
          <a:lstStyle/>
          <a:p>
            <a:r>
              <a:rPr lang="en-US" dirty="0"/>
              <a:t>Cookies</a:t>
            </a:r>
          </a:p>
        </p:txBody>
      </p:sp>
      <p:sp>
        <p:nvSpPr>
          <p:cNvPr id="3" name="Content Placeholder 2">
            <a:extLst>
              <a:ext uri="{FF2B5EF4-FFF2-40B4-BE49-F238E27FC236}">
                <a16:creationId xmlns:a16="http://schemas.microsoft.com/office/drawing/2014/main" id="{5B519C92-10F1-48FA-8D5D-43391C6C9DEB}"/>
              </a:ext>
            </a:extLst>
          </p:cNvPr>
          <p:cNvSpPr>
            <a:spLocks noGrp="1"/>
          </p:cNvSpPr>
          <p:nvPr>
            <p:ph idx="1"/>
          </p:nvPr>
        </p:nvSpPr>
        <p:spPr/>
        <p:txBody>
          <a:bodyPr>
            <a:normAutofit/>
          </a:bodyPr>
          <a:lstStyle/>
          <a:p>
            <a:r>
              <a:rPr lang="en-US" sz="2000" dirty="0"/>
              <a:t>HTTP is </a:t>
            </a:r>
            <a:r>
              <a:rPr lang="en-US" sz="2000" b="1" i="1" u="sng" dirty="0"/>
              <a:t>STATELESS</a:t>
            </a:r>
            <a:endParaRPr lang="en-US" sz="2000" dirty="0"/>
          </a:p>
          <a:p>
            <a:r>
              <a:rPr lang="en-US" sz="2000" dirty="0"/>
              <a:t>A webserver doesn’t “connect” requests</a:t>
            </a:r>
          </a:p>
          <a:p>
            <a:r>
              <a:rPr lang="en-US" sz="2000" dirty="0"/>
              <a:t>To simulate a “session”, use cookies</a:t>
            </a:r>
          </a:p>
          <a:p>
            <a:r>
              <a:rPr lang="en-US" sz="2000" dirty="0"/>
              <a:t>Put “cookie: &lt;session id&gt;” in request/response header</a:t>
            </a:r>
          </a:p>
        </p:txBody>
      </p:sp>
    </p:spTree>
    <p:extLst>
      <p:ext uri="{BB962C8B-B14F-4D97-AF65-F5344CB8AC3E}">
        <p14:creationId xmlns:p14="http://schemas.microsoft.com/office/powerpoint/2010/main" val="263085415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94F44-1799-4F92-BB23-CA5B01BD5021}"/>
              </a:ext>
            </a:extLst>
          </p:cNvPr>
          <p:cNvSpPr>
            <a:spLocks noGrp="1"/>
          </p:cNvSpPr>
          <p:nvPr>
            <p:ph type="title"/>
          </p:nvPr>
        </p:nvSpPr>
        <p:spPr/>
        <p:txBody>
          <a:bodyPr/>
          <a:lstStyle/>
          <a:p>
            <a:r>
              <a:rPr lang="en-US" dirty="0"/>
              <a:t>In-Class Exercises</a:t>
            </a:r>
          </a:p>
        </p:txBody>
      </p:sp>
      <p:sp>
        <p:nvSpPr>
          <p:cNvPr id="3" name="Content Placeholder 2">
            <a:extLst>
              <a:ext uri="{FF2B5EF4-FFF2-40B4-BE49-F238E27FC236}">
                <a16:creationId xmlns:a16="http://schemas.microsoft.com/office/drawing/2014/main" id="{59BBB57A-F59C-4AC1-8CE2-E5468372EC1F}"/>
              </a:ext>
            </a:extLst>
          </p:cNvPr>
          <p:cNvSpPr>
            <a:spLocks noGrp="1"/>
          </p:cNvSpPr>
          <p:nvPr>
            <p:ph sz="quarter" idx="13"/>
          </p:nvPr>
        </p:nvSpPr>
        <p:spPr/>
        <p:txBody>
          <a:bodyPr/>
          <a:lstStyle/>
          <a:p>
            <a:r>
              <a:rPr lang="en-US" dirty="0"/>
              <a:t>Wireshark</a:t>
            </a:r>
          </a:p>
        </p:txBody>
      </p:sp>
    </p:spTree>
    <p:extLst>
      <p:ext uri="{BB962C8B-B14F-4D97-AF65-F5344CB8AC3E}">
        <p14:creationId xmlns:p14="http://schemas.microsoft.com/office/powerpoint/2010/main" val="642471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Overloaded Term</a:t>
            </a:r>
          </a:p>
        </p:txBody>
      </p:sp>
      <p:sp>
        <p:nvSpPr>
          <p:cNvPr id="3" name="Content Placeholder 2"/>
          <p:cNvSpPr>
            <a:spLocks noGrp="1"/>
          </p:cNvSpPr>
          <p:nvPr>
            <p:ph sz="quarter" idx="13"/>
          </p:nvPr>
        </p:nvSpPr>
        <p:spPr/>
        <p:txBody>
          <a:bodyPr/>
          <a:lstStyle/>
          <a:p>
            <a:r>
              <a:rPr lang="en-US" dirty="0"/>
              <a:t>Actually, a protocol often refers to two separate things</a:t>
            </a:r>
          </a:p>
          <a:p>
            <a:r>
              <a:rPr lang="en-US" b="1" dirty="0"/>
              <a:t>FIRST</a:t>
            </a:r>
            <a:r>
              <a:rPr lang="en-US" dirty="0"/>
              <a:t>, the rules/specification referred to on the previous slide</a:t>
            </a:r>
          </a:p>
          <a:p>
            <a:r>
              <a:rPr lang="en-US" b="1" dirty="0"/>
              <a:t>SECOND</a:t>
            </a:r>
            <a:r>
              <a:rPr lang="en-US" dirty="0"/>
              <a:t>, the computer module that </a:t>
            </a:r>
            <a:r>
              <a:rPr lang="en-US" i="1" dirty="0"/>
              <a:t>implements</a:t>
            </a:r>
            <a:r>
              <a:rPr lang="en-US" dirty="0"/>
              <a:t> the rules</a:t>
            </a:r>
            <a:endParaRPr lang="en-US" b="1" dirty="0"/>
          </a:p>
        </p:txBody>
      </p:sp>
    </p:spTree>
    <p:extLst>
      <p:ext uri="{BB962C8B-B14F-4D97-AF65-F5344CB8AC3E}">
        <p14:creationId xmlns:p14="http://schemas.microsoft.com/office/powerpoint/2010/main" val="2077540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Contemporary Protocols</a:t>
            </a:r>
          </a:p>
        </p:txBody>
      </p:sp>
      <p:sp>
        <p:nvSpPr>
          <p:cNvPr id="3" name="Content Placeholder 2"/>
          <p:cNvSpPr>
            <a:spLocks noGrp="1"/>
          </p:cNvSpPr>
          <p:nvPr>
            <p:ph sz="quarter" idx="13"/>
          </p:nvPr>
        </p:nvSpPr>
        <p:spPr/>
        <p:txBody>
          <a:bodyPr/>
          <a:lstStyle/>
          <a:p>
            <a:r>
              <a:rPr lang="en-US" dirty="0"/>
              <a:t>HTTP – </a:t>
            </a:r>
            <a:r>
              <a:rPr lang="en-US" dirty="0" err="1"/>
              <a:t>HyperText</a:t>
            </a:r>
            <a:r>
              <a:rPr lang="en-US" dirty="0"/>
              <a:t> Transfer Protocol</a:t>
            </a:r>
          </a:p>
          <a:p>
            <a:r>
              <a:rPr lang="en-US" dirty="0"/>
              <a:t>IP – Internet Protocol</a:t>
            </a:r>
          </a:p>
          <a:p>
            <a:r>
              <a:rPr lang="en-US" dirty="0"/>
              <a:t>SMTP – Simple Mail Transport Protocol</a:t>
            </a:r>
          </a:p>
        </p:txBody>
      </p:sp>
    </p:spTree>
    <p:extLst>
      <p:ext uri="{BB962C8B-B14F-4D97-AF65-F5344CB8AC3E}">
        <p14:creationId xmlns:p14="http://schemas.microsoft.com/office/powerpoint/2010/main" val="1317839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Protocol is not Enough</a:t>
            </a:r>
          </a:p>
        </p:txBody>
      </p:sp>
      <p:sp>
        <p:nvSpPr>
          <p:cNvPr id="3" name="Content Placeholder 2"/>
          <p:cNvSpPr>
            <a:spLocks noGrp="1"/>
          </p:cNvSpPr>
          <p:nvPr>
            <p:ph sz="quarter" idx="13"/>
          </p:nvPr>
        </p:nvSpPr>
        <p:spPr/>
        <p:txBody>
          <a:bodyPr>
            <a:normAutofit/>
          </a:bodyPr>
          <a:lstStyle/>
          <a:p>
            <a:r>
              <a:rPr lang="en-US" sz="1500" dirty="0"/>
              <a:t>There are too many rules for any one protocol to handle</a:t>
            </a:r>
          </a:p>
          <a:p>
            <a:r>
              <a:rPr lang="en-US" sz="1500" dirty="0"/>
              <a:t>Also, behavior/rules need to change for different hardware/goals</a:t>
            </a:r>
          </a:p>
          <a:p>
            <a:r>
              <a:rPr lang="en-US" sz="1500" dirty="0"/>
              <a:t>OSI defined a conceptual “stack” of protocols.</a:t>
            </a:r>
          </a:p>
          <a:p>
            <a:pPr lvl="1"/>
            <a:r>
              <a:rPr lang="en-US" sz="1350" dirty="0"/>
              <a:t>Each protocol “layer” can push data down to a lower layer, or pop data up to a higher layer</a:t>
            </a:r>
          </a:p>
          <a:p>
            <a:pPr lvl="1"/>
            <a:r>
              <a:rPr lang="en-US" sz="1350" dirty="0"/>
              <a:t>The protocol on one machine (e.g., client) is a “peer” with the same protocol on the other machine</a:t>
            </a:r>
          </a:p>
        </p:txBody>
      </p:sp>
    </p:spTree>
    <p:extLst>
      <p:ext uri="{BB962C8B-B14F-4D97-AF65-F5344CB8AC3E}">
        <p14:creationId xmlns:p14="http://schemas.microsoft.com/office/powerpoint/2010/main" val="3231721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Wood Type</Template>
  <TotalTime>3512</TotalTime>
  <Words>2126</Words>
  <Application>Microsoft Office PowerPoint</Application>
  <PresentationFormat>On-screen Show (4:3)</PresentationFormat>
  <Paragraphs>373</Paragraphs>
  <Slides>63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63</vt:i4>
      </vt:variant>
    </vt:vector>
  </HeadingPairs>
  <TitlesOfParts>
    <vt:vector size="68" baseType="lpstr">
      <vt:lpstr>Calibri</vt:lpstr>
      <vt:lpstr>Rockwell</vt:lpstr>
      <vt:lpstr>Rockwell Condensed</vt:lpstr>
      <vt:lpstr>Wingdings</vt:lpstr>
      <vt:lpstr>Wood Type</vt:lpstr>
      <vt:lpstr>Intro to Networks</vt:lpstr>
      <vt:lpstr>Computing 1960-1980 (ish)</vt:lpstr>
      <vt:lpstr>Computing 1980-2000 (ish)</vt:lpstr>
      <vt:lpstr>Computing 2000 – Present</vt:lpstr>
      <vt:lpstr>PowerPoint Presentation</vt:lpstr>
      <vt:lpstr>What is a Protocol?</vt:lpstr>
      <vt:lpstr>Overloaded Term</vt:lpstr>
      <vt:lpstr>Common Contemporary Protocols</vt:lpstr>
      <vt:lpstr>One Protocol is not Enough</vt:lpstr>
      <vt:lpstr>PowerPoint Presentation</vt:lpstr>
      <vt:lpstr>The OSI Model in Practice</vt:lpstr>
      <vt:lpstr>Monolithic vs Modular</vt:lpstr>
      <vt:lpstr>Division of Labor in TCP/IP</vt:lpstr>
      <vt:lpstr>Local Network Concepts</vt:lpstr>
      <vt:lpstr>PowerPoint Presentation</vt:lpstr>
      <vt:lpstr>PowerPoint Presentation</vt:lpstr>
      <vt:lpstr>PowerPoint Presentation</vt:lpstr>
      <vt:lpstr>PowerPoint Presentation</vt:lpstr>
      <vt:lpstr>IP Address Mapping</vt:lpstr>
      <vt:lpstr>In Class Exercise</vt:lpstr>
      <vt:lpstr>Internetworking Concepts</vt:lpstr>
      <vt:lpstr>Exiting the LAN</vt:lpstr>
      <vt:lpstr>PowerPoint Presentation</vt:lpstr>
      <vt:lpstr>PowerPoint Presentation</vt:lpstr>
      <vt:lpstr>Routing Across the Internet</vt:lpstr>
      <vt:lpstr>In Class Exercise</vt:lpstr>
      <vt:lpstr>General Ideas Behind Client-server</vt:lpstr>
      <vt:lpstr>Confusing Meaning of “Server”</vt:lpstr>
      <vt:lpstr>Server Abstraction</vt:lpstr>
      <vt:lpstr>Addresses Needed</vt:lpstr>
      <vt:lpstr>Addresses and Ports</vt:lpstr>
      <vt:lpstr>IP (Version 4) Address</vt:lpstr>
      <vt:lpstr>Ports Allow Multiple Servers</vt:lpstr>
      <vt:lpstr>Assigning an Address and Port</vt:lpstr>
      <vt:lpstr>Meanwhile, Client Abstraction</vt:lpstr>
      <vt:lpstr>Client (program) Needs Return Address</vt:lpstr>
      <vt:lpstr>Incoming Request</vt:lpstr>
      <vt:lpstr>Request Response</vt:lpstr>
      <vt:lpstr>TCP/IP Send Example</vt:lpstr>
      <vt:lpstr>TCP/IP Receive Example</vt:lpstr>
      <vt:lpstr>What is the World Wide Web?</vt:lpstr>
      <vt:lpstr>Key Tech:  Domain Name System (DNS)</vt:lpstr>
      <vt:lpstr>Basic Idea</vt:lpstr>
      <vt:lpstr>PowerPoint Presentation</vt:lpstr>
      <vt:lpstr>Top Level Domains (TLDs)</vt:lpstr>
      <vt:lpstr>TLD Name Management</vt:lpstr>
      <vt:lpstr>Domain Name Registration</vt:lpstr>
      <vt:lpstr>DNS and Address Resolution</vt:lpstr>
      <vt:lpstr>PowerPoint Presentation</vt:lpstr>
      <vt:lpstr>Uniform Resource Identifiers (URIs)</vt:lpstr>
      <vt:lpstr>PowerPoint Presentation</vt:lpstr>
      <vt:lpstr>PowerPoint Presentation</vt:lpstr>
      <vt:lpstr>Absolute vs Relative URI</vt:lpstr>
      <vt:lpstr>HTTP Request</vt:lpstr>
      <vt:lpstr>HTTP Response</vt:lpstr>
      <vt:lpstr>Static Web Page Example</vt:lpstr>
      <vt:lpstr>Rendering a Web Page</vt:lpstr>
      <vt:lpstr>PowerPoint Presentation</vt:lpstr>
      <vt:lpstr>PowerPoint Presentation</vt:lpstr>
      <vt:lpstr>Web Stack</vt:lpstr>
      <vt:lpstr>Web 2.0 and Beyond</vt:lpstr>
      <vt:lpstr>Cookies</vt:lpstr>
      <vt:lpstr>In-Class Exercises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Usable Security Design</dc:title>
  <dc:creator>Seth Nielson</dc:creator>
  <cp:lastModifiedBy>Seth Nielson</cp:lastModifiedBy>
  <cp:revision>96</cp:revision>
  <dcterms:created xsi:type="dcterms:W3CDTF">2014-01-16T20:48:15Z</dcterms:created>
  <dcterms:modified xsi:type="dcterms:W3CDTF">2021-09-20T21:49:27Z</dcterms:modified>
</cp:coreProperties>
</file>

<file path=docProps/thumbnail.jpeg>
</file>